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666" r:id="rId2"/>
    <p:sldMasterId id="2147483667" r:id="rId3"/>
  </p:sldMasterIdLst>
  <p:notesMasterIdLst>
    <p:notesMasterId r:id="rId28"/>
  </p:notesMasterIdLst>
  <p:handoutMasterIdLst>
    <p:handoutMasterId r:id="rId29"/>
  </p:handoutMasterIdLst>
  <p:sldIdLst>
    <p:sldId id="683" r:id="rId4"/>
    <p:sldId id="673" r:id="rId5"/>
    <p:sldId id="658" r:id="rId6"/>
    <p:sldId id="674" r:id="rId7"/>
    <p:sldId id="659" r:id="rId8"/>
    <p:sldId id="660" r:id="rId9"/>
    <p:sldId id="661" r:id="rId10"/>
    <p:sldId id="662" r:id="rId11"/>
    <p:sldId id="675" r:id="rId12"/>
    <p:sldId id="663" r:id="rId13"/>
    <p:sldId id="664" r:id="rId14"/>
    <p:sldId id="665" r:id="rId15"/>
    <p:sldId id="676" r:id="rId16"/>
    <p:sldId id="667" r:id="rId17"/>
    <p:sldId id="668" r:id="rId18"/>
    <p:sldId id="669" r:id="rId19"/>
    <p:sldId id="670" r:id="rId20"/>
    <p:sldId id="671" r:id="rId21"/>
    <p:sldId id="677" r:id="rId22"/>
    <p:sldId id="678" r:id="rId23"/>
    <p:sldId id="679" r:id="rId24"/>
    <p:sldId id="680" r:id="rId25"/>
    <p:sldId id="681" r:id="rId26"/>
    <p:sldId id="682" r:id="rId27"/>
  </p:sldIdLst>
  <p:sldSz cx="9144000" cy="5145088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5pPr>
    <a:lvl6pPr marL="22860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6pPr>
    <a:lvl7pPr marL="27432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7pPr>
    <a:lvl8pPr marL="32004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8pPr>
    <a:lvl9pPr marL="36576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FBFBFB"/>
    <a:srgbClr val="1A3868"/>
    <a:srgbClr val="23647B"/>
    <a:srgbClr val="99CCFF"/>
    <a:srgbClr val="6699FF"/>
    <a:srgbClr val="3399FF"/>
    <a:srgbClr val="0099FF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39" autoAdjust="0"/>
    <p:restoredTop sz="81764" autoAdjust="0"/>
  </p:normalViewPr>
  <p:slideViewPr>
    <p:cSldViewPr>
      <p:cViewPr varScale="1">
        <p:scale>
          <a:sx n="93" d="100"/>
          <a:sy n="93" d="100"/>
        </p:scale>
        <p:origin x="-738" y="-102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20"/>
    </p:cViewPr>
  </p:sorterViewPr>
  <p:notesViewPr>
    <p:cSldViewPr>
      <p:cViewPr varScale="1">
        <p:scale>
          <a:sx n="58" d="100"/>
          <a:sy n="58" d="100"/>
        </p:scale>
        <p:origin x="-193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AFA23CCF-7435-4D01-9B39-5C50F6C65A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8C1F7E9A-71E4-43B0-9618-796974529D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0F55B7-1C2B-45B8-BE8F-D225F285C9EA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68288" indent="-268288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altLang="zh-CN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(1)</a:t>
            </a:r>
            <a:r>
              <a:rPr lang="zh-CN" altLang="en-US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为了实现分组转发功能，路由器内部有一个路由表数据库与一个网络路由状态数据库；路由器定期更新路由表；</a:t>
            </a:r>
            <a:endParaRPr lang="en-US" altLang="zh-CN" dirty="0" smtClean="0">
              <a:solidFill>
                <a:srgbClr val="1A3868"/>
              </a:solidFill>
              <a:latin typeface="+mn-ea"/>
              <a:cs typeface="Times New Roman" pitchFamily="18" charset="0"/>
            </a:endParaRPr>
          </a:p>
          <a:p>
            <a:pPr marL="268288" indent="-268288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altLang="zh-CN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(2)</a:t>
            </a:r>
            <a:r>
              <a:rPr lang="zh-CN" altLang="en-US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当一个分组进入路由器时，路由器检查报文分组的源地址与目的地址，然后根据路由表数据库的相关信息，决定该分组应该传送给哪个路由器或主机。</a:t>
            </a:r>
          </a:p>
          <a:p>
            <a:pPr>
              <a:defRPr/>
            </a:pPr>
            <a:endParaRPr lang="zh-CN" altLang="en-US" dirty="0"/>
          </a:p>
        </p:txBody>
      </p:sp>
      <p:sp>
        <p:nvSpPr>
          <p:cNvPr id="4" name="灯片编号占位符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E9E31FC-78BC-4436-ACC2-9EEF3DE01149}" type="slidenum">
              <a:rPr kumimoji="1" lang="en-US" altLang="zh-CN" sz="1200" b="0" u="none">
                <a:solidFill>
                  <a:schemeClr val="tx1"/>
                </a:solidFill>
                <a:ea typeface="宋体" pitchFamily="2" charset="-122"/>
                <a:cs typeface="+mn-cs"/>
              </a:rPr>
              <a:pPr algn="r">
                <a:defRPr/>
              </a:pPr>
              <a:t>19</a:t>
            </a:fld>
            <a:endParaRPr kumimoji="1" lang="en-US" altLang="zh-CN" sz="1200" b="0" u="none">
              <a:solidFill>
                <a:schemeClr val="tx1"/>
              </a:solidFill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z="1000" smtClean="0">
                <a:solidFill>
                  <a:srgbClr val="1A3868"/>
                </a:solidFill>
                <a:latin typeface="微软雅黑" pitchFamily="34" charset="-122"/>
                <a:ea typeface="宋体" charset="-122"/>
                <a:cs typeface="Times New Roman" pitchFamily="18" charset="0"/>
              </a:rPr>
              <a:t>如果接收的分组是交换的路由信息的分组（如</a:t>
            </a:r>
            <a:r>
              <a:rPr lang="en-US" altLang="zh-CN" sz="1000" smtClean="0">
                <a:solidFill>
                  <a:srgbClr val="1A3868"/>
                </a:solidFill>
                <a:latin typeface="微软雅黑" pitchFamily="34" charset="-122"/>
                <a:ea typeface="宋体" charset="-122"/>
                <a:cs typeface="Times New Roman" pitchFamily="18" charset="0"/>
              </a:rPr>
              <a:t>RIP</a:t>
            </a:r>
            <a:r>
              <a:rPr lang="zh-CN" altLang="en-US" sz="1000" smtClean="0">
                <a:solidFill>
                  <a:srgbClr val="1A3868"/>
                </a:solidFill>
                <a:latin typeface="微软雅黑" pitchFamily="34" charset="-122"/>
                <a:ea typeface="宋体" charset="-122"/>
                <a:cs typeface="Times New Roman" pitchFamily="18" charset="0"/>
              </a:rPr>
              <a:t>或</a:t>
            </a:r>
            <a:r>
              <a:rPr lang="en-US" altLang="zh-CN" sz="1000" smtClean="0">
                <a:solidFill>
                  <a:srgbClr val="1A3868"/>
                </a:solidFill>
                <a:latin typeface="微软雅黑" pitchFamily="34" charset="-122"/>
                <a:ea typeface="宋体" charset="-122"/>
                <a:cs typeface="Times New Roman" pitchFamily="18" charset="0"/>
              </a:rPr>
              <a:t>OSPF</a:t>
            </a:r>
            <a:r>
              <a:rPr lang="zh-CN" altLang="en-US" sz="1000" smtClean="0">
                <a:solidFill>
                  <a:srgbClr val="1A3868"/>
                </a:solidFill>
                <a:latin typeface="微软雅黑" pitchFamily="34" charset="-122"/>
                <a:ea typeface="宋体" charset="-122"/>
                <a:cs typeface="Times New Roman" pitchFamily="18" charset="0"/>
              </a:rPr>
              <a:t>分组），则将这种分组送交路由选择处理器；如果接收到的是数据分组，则按照分组头中的目的地址查找转发表，决定合适的输出端口。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OC-48(Optical Carrier)</a:t>
            </a:r>
            <a:r>
              <a:rPr lang="zh-CN" altLang="en-US" smtClean="0">
                <a:ea typeface="宋体" charset="-122"/>
              </a:rPr>
              <a:t>第</a:t>
            </a:r>
            <a:r>
              <a:rPr lang="en-US" altLang="zh-CN" smtClean="0">
                <a:ea typeface="宋体" charset="-122"/>
              </a:rPr>
              <a:t>48</a:t>
            </a:r>
            <a:r>
              <a:rPr lang="zh-CN" altLang="en-US" smtClean="0">
                <a:ea typeface="宋体" charset="-122"/>
              </a:rPr>
              <a:t>级光载波 </a:t>
            </a:r>
            <a:r>
              <a:rPr lang="en-US" altLang="zh-CN" smtClean="0">
                <a:ea typeface="宋体" charset="-122"/>
              </a:rPr>
              <a:t>,</a:t>
            </a:r>
            <a:r>
              <a:rPr lang="zh-CN" altLang="en-US" smtClean="0">
                <a:ea typeface="宋体" charset="-122"/>
              </a:rPr>
              <a:t>是</a:t>
            </a:r>
            <a:r>
              <a:rPr lang="en-US" altLang="zh-CN" smtClean="0">
                <a:ea typeface="宋体" charset="-122"/>
              </a:rPr>
              <a:t>SONET</a:t>
            </a:r>
            <a:r>
              <a:rPr lang="zh-CN" altLang="en-US" smtClean="0">
                <a:ea typeface="宋体" charset="-122"/>
              </a:rPr>
              <a:t>光缆基本速率</a:t>
            </a:r>
            <a:r>
              <a:rPr lang="en-US" altLang="zh-CN" smtClean="0">
                <a:ea typeface="宋体" charset="-122"/>
              </a:rPr>
              <a:t>OC-1</a:t>
            </a:r>
            <a:r>
              <a:rPr lang="zh-CN" altLang="en-US" smtClean="0">
                <a:ea typeface="宋体" charset="-122"/>
              </a:rPr>
              <a:t>的</a:t>
            </a:r>
            <a:r>
              <a:rPr lang="en-US" altLang="zh-CN" smtClean="0">
                <a:ea typeface="宋体" charset="-122"/>
              </a:rPr>
              <a:t>48</a:t>
            </a:r>
            <a:r>
              <a:rPr lang="zh-CN" altLang="en-US" smtClean="0">
                <a:ea typeface="宋体" charset="-122"/>
              </a:rPr>
              <a:t>倍 </a:t>
            </a:r>
            <a:endParaRPr lang="en-US" altLang="zh-CN" smtClean="0">
              <a:ea typeface="宋体" charset="-122"/>
            </a:endParaRPr>
          </a:p>
          <a:p>
            <a:r>
              <a:rPr lang="en-US" altLang="zh-CN" smtClean="0">
                <a:ea typeface="宋体" charset="-122"/>
              </a:rPr>
              <a:t>2.488 / 8 *1000 / 256 =1.2148 </a:t>
            </a:r>
            <a:r>
              <a:rPr lang="zh-CN" altLang="en-US" smtClean="0">
                <a:ea typeface="宋体" charset="-122"/>
              </a:rPr>
              <a:t>？？</a:t>
            </a:r>
          </a:p>
          <a:p>
            <a:r>
              <a:rPr lang="zh-CN" altLang="en-US" smtClean="0">
                <a:ea typeface="宋体" charset="-122"/>
              </a:rPr>
              <a:t>      字节       </a:t>
            </a:r>
            <a:r>
              <a:rPr lang="en-US" altLang="zh-CN" smtClean="0">
                <a:ea typeface="宋体" charset="-122"/>
              </a:rPr>
              <a:t>M   </a:t>
            </a:r>
            <a:r>
              <a:rPr lang="zh-CN" altLang="en-US" smtClean="0">
                <a:ea typeface="宋体" charset="-122"/>
              </a:rPr>
              <a:t>分组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8578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多数主机先接入一个局域网，再通过一个路由器接入互联网。这台路由器即为局域网主机的默认路由器。</a:t>
            </a:r>
            <a:endParaRPr lang="en-US" altLang="zh-CN" smtClean="0">
              <a:ea typeface="宋体" charset="-122"/>
            </a:endParaRPr>
          </a:p>
          <a:p>
            <a:r>
              <a:rPr lang="zh-CN" altLang="en-US" smtClean="0">
                <a:solidFill>
                  <a:srgbClr val="2D2DB9"/>
                </a:solidFill>
                <a:ea typeface="宋体" charset="-122"/>
              </a:rPr>
              <a:t>路由器根据分组的目的地址与源地址是否属于同一个网络，判断是</a:t>
            </a:r>
            <a:r>
              <a:rPr lang="zh-CN" altLang="en-US" smtClean="0">
                <a:solidFill>
                  <a:srgbClr val="FF0000"/>
                </a:solidFill>
                <a:ea typeface="宋体" charset="-122"/>
              </a:rPr>
              <a:t>直接交付</a:t>
            </a:r>
            <a:r>
              <a:rPr lang="zh-CN" altLang="en-US" smtClean="0">
                <a:solidFill>
                  <a:srgbClr val="2D2DB9"/>
                </a:solidFill>
                <a:ea typeface="宋体" charset="-122"/>
              </a:rPr>
              <a:t>还是</a:t>
            </a:r>
            <a:r>
              <a:rPr lang="zh-CN" altLang="en-US" smtClean="0">
                <a:solidFill>
                  <a:srgbClr val="FF0000"/>
                </a:solidFill>
                <a:ea typeface="宋体" charset="-122"/>
              </a:rPr>
              <a:t>间接交付</a:t>
            </a:r>
            <a:r>
              <a:rPr lang="zh-CN" altLang="en-US" smtClean="0">
                <a:solidFill>
                  <a:srgbClr val="2D2DB9"/>
                </a:solidFill>
                <a:ea typeface="宋体" charset="-122"/>
              </a:rPr>
              <a:t>。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B83C9-4786-4C10-AFDA-AE1CFCA595F5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0626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b="1" u="sng" smtClean="0">
                <a:solidFill>
                  <a:srgbClr val="2D2DB9"/>
                </a:solidFill>
                <a:ea typeface="宋体" charset="-122"/>
              </a:rPr>
              <a:t>2</a:t>
            </a:r>
            <a:r>
              <a:rPr lang="zh-CN" altLang="en-US" b="1" u="sng" smtClean="0">
                <a:solidFill>
                  <a:srgbClr val="2D2DB9"/>
                </a:solidFill>
                <a:ea typeface="宋体" charset="-122"/>
              </a:rPr>
              <a:t>、评价路由选择的依据</a:t>
            </a:r>
            <a:endParaRPr lang="en-US" altLang="zh-CN" b="1" u="sng" smtClean="0">
              <a:solidFill>
                <a:srgbClr val="2D2DB9"/>
              </a:solidFill>
              <a:ea typeface="宋体" charset="-122"/>
            </a:endParaRPr>
          </a:p>
          <a:p>
            <a:pPr>
              <a:spcBef>
                <a:spcPct val="10000"/>
              </a:spcBef>
            </a:pPr>
            <a:r>
              <a:rPr lang="zh-CN" altLang="en-US" b="1" smtClean="0">
                <a:solidFill>
                  <a:srgbClr val="2D2DB9"/>
                </a:solidFill>
                <a:ea typeface="宋体" charset="-122"/>
              </a:rPr>
              <a:t>算法必须是正确、稳定和公平的；算法应该尽量简单，节约路由器资源；算法必须能够适应网络拓扑和通信量的变化；算法应该是“最佳”的，转发开销要低。</a:t>
            </a:r>
          </a:p>
          <a:p>
            <a:endParaRPr lang="zh-CN" altLang="en-US" smtClean="0">
              <a:ea typeface="宋体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C4CFAE-006F-4B36-9D5B-C015BA75CD28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1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0" lang="zh-CN" altLang="en-US" b="1" kern="0" dirty="0" smtClean="0">
                <a:solidFill>
                  <a:srgbClr val="2D2DB9"/>
                </a:solidFill>
                <a:latin typeface="+mn-lt"/>
                <a:ea typeface="+mn-ea"/>
              </a:rPr>
              <a:t>静态路由表一般只用在小型的、结构不会经常改变的局域网系统中，或者是故障查找的试验网络中。</a:t>
            </a:r>
            <a:endParaRPr kumimoji="0" lang="zh-CN" altLang="en-US" b="1" u="sng" kern="0" dirty="0" smtClean="0">
              <a:solidFill>
                <a:srgbClr val="2D2DB9"/>
              </a:solidFill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89DD57-1109-486C-8F17-3076BB2457A5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6770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b="1" smtClean="0">
                <a:solidFill>
                  <a:srgbClr val="2D2DB9"/>
                </a:solidFill>
                <a:ea typeface="宋体" charset="-122"/>
              </a:rPr>
              <a:t>大型互联网络通常采用动态路由表；</a:t>
            </a:r>
            <a:r>
              <a:rPr lang="zh-CN" altLang="en-US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当互联网结构变化时，例如当某个路由器出现故障或某条链路中断时。</a:t>
            </a:r>
            <a:endParaRPr lang="en-US" altLang="zh-CN" b="1" smtClean="0">
              <a:solidFill>
                <a:srgbClr val="2D2DB9"/>
              </a:solidFill>
              <a:ea typeface="宋体" charset="-122"/>
            </a:endParaRPr>
          </a:p>
          <a:p>
            <a:endParaRPr lang="zh-CN" altLang="en-US" smtClean="0">
              <a:ea typeface="宋体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02AC4-9996-4BC8-B9C7-BFAD5F8058DC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89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21890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3C776C-BDB9-4D68-90A1-2F2BEACCE45E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23938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核心路由器</a:t>
            </a:r>
            <a:r>
              <a:rPr lang="en-US" altLang="zh-CN" smtClean="0">
                <a:ea typeface="宋体" charset="-122"/>
              </a:rPr>
              <a:t>RG</a:t>
            </a:r>
            <a:r>
              <a:rPr lang="zh-CN" altLang="en-US" smtClean="0">
                <a:ea typeface="宋体" charset="-122"/>
              </a:rPr>
              <a:t>通过两条专线</a:t>
            </a:r>
            <a:r>
              <a:rPr lang="en-US" altLang="zh-CN" smtClean="0">
                <a:ea typeface="宋体" charset="-122"/>
              </a:rPr>
              <a:t>S0,S1</a:t>
            </a:r>
            <a:r>
              <a:rPr lang="zh-CN" altLang="en-US" smtClean="0">
                <a:ea typeface="宋体" charset="-122"/>
              </a:rPr>
              <a:t>与两台汇聚路由器</a:t>
            </a:r>
            <a:r>
              <a:rPr lang="en-US" altLang="zh-CN" smtClean="0">
                <a:ea typeface="宋体" charset="-122"/>
              </a:rPr>
              <a:t>RE,RF</a:t>
            </a:r>
            <a:r>
              <a:rPr lang="zh-CN" altLang="en-US" smtClean="0">
                <a:ea typeface="宋体" charset="-122"/>
              </a:rPr>
              <a:t>连接。路由器</a:t>
            </a:r>
            <a:r>
              <a:rPr lang="en-US" altLang="zh-CN" smtClean="0">
                <a:ea typeface="宋体" charset="-122"/>
              </a:rPr>
              <a:t>RE,RF</a:t>
            </a:r>
            <a:r>
              <a:rPr lang="zh-CN" altLang="en-US" smtClean="0">
                <a:ea typeface="宋体" charset="-122"/>
              </a:rPr>
              <a:t>分别通过两个以太网与</a:t>
            </a:r>
            <a:r>
              <a:rPr lang="en-US" altLang="zh-CN" smtClean="0">
                <a:ea typeface="宋体" charset="-122"/>
              </a:rPr>
              <a:t>4</a:t>
            </a:r>
            <a:r>
              <a:rPr lang="zh-CN" altLang="en-US" smtClean="0">
                <a:ea typeface="宋体" charset="-122"/>
              </a:rPr>
              <a:t>台接入路由器连接，又分别连接</a:t>
            </a:r>
            <a:r>
              <a:rPr lang="en-US" altLang="zh-CN" smtClean="0">
                <a:ea typeface="宋体" charset="-122"/>
              </a:rPr>
              <a:t>8</a:t>
            </a:r>
            <a:r>
              <a:rPr lang="zh-CN" altLang="en-US" smtClean="0">
                <a:ea typeface="宋体" charset="-122"/>
              </a:rPr>
              <a:t>个子网。使用</a:t>
            </a:r>
            <a:r>
              <a:rPr lang="en-US" altLang="zh-CN" smtClean="0">
                <a:ea typeface="宋体" charset="-122"/>
              </a:rPr>
              <a:t>CIDR</a:t>
            </a:r>
            <a:r>
              <a:rPr lang="zh-CN" altLang="en-US" smtClean="0">
                <a:ea typeface="宋体" charset="-122"/>
              </a:rPr>
              <a:t>协议后，</a:t>
            </a:r>
            <a:r>
              <a:rPr lang="en-US" altLang="zh-CN" smtClean="0">
                <a:ea typeface="宋体" charset="-122"/>
              </a:rPr>
              <a:t>IP</a:t>
            </a:r>
            <a:r>
              <a:rPr lang="zh-CN" altLang="en-US" smtClean="0">
                <a:ea typeface="宋体" charset="-122"/>
              </a:rPr>
              <a:t>分组的路由就通过与子网划分的相反过程进行汇聚。加上核心</a:t>
            </a:r>
            <a:r>
              <a:rPr lang="en-US" altLang="zh-CN" smtClean="0">
                <a:ea typeface="宋体" charset="-122"/>
              </a:rPr>
              <a:t>\</a:t>
            </a:r>
            <a:r>
              <a:rPr lang="zh-CN" altLang="en-US" smtClean="0">
                <a:ea typeface="宋体" charset="-122"/>
              </a:rPr>
              <a:t>汇聚路由器的四个子网，一共</a:t>
            </a:r>
            <a:r>
              <a:rPr lang="en-US" altLang="zh-CN" smtClean="0">
                <a:ea typeface="宋体" charset="-122"/>
              </a:rPr>
              <a:t>12</a:t>
            </a:r>
            <a:r>
              <a:rPr lang="zh-CN" altLang="en-US" smtClean="0">
                <a:ea typeface="宋体" charset="-122"/>
              </a:rPr>
              <a:t>个子网。</a:t>
            </a:r>
            <a:endParaRPr lang="en-US" altLang="zh-CN" smtClean="0">
              <a:ea typeface="宋体" charset="-122"/>
            </a:endParaRPr>
          </a:p>
          <a:p>
            <a:r>
              <a:rPr lang="zh-CN" altLang="en-US" smtClean="0">
                <a:ea typeface="宋体" charset="-122"/>
              </a:rPr>
              <a:t>如果静态路由需要</a:t>
            </a:r>
            <a:r>
              <a:rPr lang="en-US" altLang="zh-CN" smtClean="0">
                <a:ea typeface="宋体" charset="-122"/>
              </a:rPr>
              <a:t>12</a:t>
            </a:r>
            <a:r>
              <a:rPr lang="zh-CN" altLang="en-US" smtClean="0">
                <a:ea typeface="宋体" charset="-122"/>
              </a:rPr>
              <a:t>*</a:t>
            </a:r>
            <a:r>
              <a:rPr lang="en-US" altLang="zh-CN" smtClean="0">
                <a:ea typeface="宋体" charset="-122"/>
              </a:rPr>
              <a:t>7</a:t>
            </a:r>
            <a:r>
              <a:rPr lang="zh-CN" altLang="en-US" smtClean="0">
                <a:ea typeface="宋体" charset="-122"/>
              </a:rPr>
              <a:t>（个路由器）个条目。</a:t>
            </a:r>
            <a:endParaRPr lang="en-US" altLang="zh-CN" smtClean="0">
              <a:ea typeface="宋体" charset="-122"/>
            </a:endParaRPr>
          </a:p>
          <a:p>
            <a:endParaRPr lang="zh-CN" altLang="en-US" smtClean="0">
              <a:ea typeface="宋体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A3E71E-F59F-46B0-B61E-9D0D5D7B0654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25986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路由表可以简化。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59CCD7-A88C-4D25-8DD4-B2CF10595B37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1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082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汇聚后路由器</a:t>
            </a:r>
            <a:r>
              <a:rPr lang="en-US" altLang="zh-CN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R</a:t>
            </a:r>
            <a:r>
              <a:rPr lang="en-US" altLang="zh-CN" b="1" baseline="-25000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G</a:t>
            </a:r>
            <a:r>
              <a:rPr lang="zh-CN" altLang="en-US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的路由表，路由条目由</a:t>
            </a:r>
            <a:r>
              <a:rPr lang="en-US" altLang="zh-CN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12</a:t>
            </a:r>
            <a:r>
              <a:rPr lang="zh-CN" altLang="en-US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减少到</a:t>
            </a:r>
            <a:r>
              <a:rPr lang="en-US" altLang="zh-CN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6</a:t>
            </a:r>
            <a:r>
              <a:rPr lang="zh-CN" altLang="en-US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。</a:t>
            </a:r>
          </a:p>
          <a:p>
            <a:endParaRPr lang="zh-CN" altLang="en-US" smtClean="0">
              <a:ea typeface="宋体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5F3764-68D7-4152-938E-15E37EA0DE67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108575" y="428625"/>
            <a:ext cx="1606550" cy="41449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85750" y="428625"/>
            <a:ext cx="4670425" cy="41449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D8891-AA92-446B-9721-5278E4A1C83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D567F-49A6-4452-82FC-D594A61BCD4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917E4-B7FB-4CDB-B6F3-1CF5B6638D9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7188" y="1485900"/>
            <a:ext cx="3101975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11563" y="1485900"/>
            <a:ext cx="3103562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C4B40-549A-444D-97DA-EB2170D7B52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ACB74-E723-4DE6-911E-14B41E9E334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D0B9A-1E88-45B8-864E-48F0FC1A421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AC75A-9543-488F-974A-51940786AC6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4813-185D-4912-AA2A-2125A722585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0DCDC-9A42-49E3-B708-4B6914015F7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3E793-F153-417C-963E-4FE8A39EC71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108575" y="428625"/>
            <a:ext cx="1606550" cy="41449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85750" y="428625"/>
            <a:ext cx="4670425" cy="41449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A567B-DBA2-4974-9CA4-49259804DC7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7188" y="1485900"/>
            <a:ext cx="3101975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11563" y="1485900"/>
            <a:ext cx="3103562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108575" y="428625"/>
            <a:ext cx="1606550" cy="41449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85750" y="428625"/>
            <a:ext cx="4670425" cy="41449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7188" y="1485900"/>
            <a:ext cx="3101975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11563" y="1485900"/>
            <a:ext cx="3103562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428625"/>
            <a:ext cx="6429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一级标题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485900"/>
            <a:ext cx="6357937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二级标题</a:t>
            </a:r>
            <a:endParaRPr lang="en-US" altLang="zh-CN" smtClean="0"/>
          </a:p>
          <a:p>
            <a:pPr lvl="1"/>
            <a:r>
              <a:rPr lang="zh-CN" altLang="en-US" smtClean="0"/>
              <a:t>三级标题</a:t>
            </a:r>
          </a:p>
          <a:p>
            <a:pPr lvl="2"/>
            <a:r>
              <a:rPr lang="zh-CN" altLang="en-US" smtClean="0"/>
              <a:t>四级标题</a:t>
            </a:r>
          </a:p>
          <a:p>
            <a:pPr lvl="3"/>
            <a:r>
              <a:rPr lang="zh-CN" altLang="en-US" smtClean="0"/>
              <a:t>五级标题</a:t>
            </a:r>
          </a:p>
          <a:p>
            <a:pPr lvl="4"/>
            <a:r>
              <a:rPr lang="zh-CN" altLang="en-US" smtClean="0"/>
              <a:t>六级标题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673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732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428625"/>
            <a:ext cx="6429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一级标题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485900"/>
            <a:ext cx="6357937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二级标题</a:t>
            </a:r>
            <a:endParaRPr lang="en-US" altLang="zh-CN" smtClean="0"/>
          </a:p>
          <a:p>
            <a:pPr lvl="1"/>
            <a:r>
              <a:rPr lang="zh-CN" altLang="en-US" smtClean="0"/>
              <a:t>三级标题</a:t>
            </a:r>
          </a:p>
          <a:p>
            <a:pPr lvl="2"/>
            <a:r>
              <a:rPr lang="zh-CN" altLang="en-US" smtClean="0"/>
              <a:t>四级标题</a:t>
            </a:r>
          </a:p>
          <a:p>
            <a:pPr lvl="3"/>
            <a:r>
              <a:rPr lang="zh-CN" altLang="en-US" smtClean="0"/>
              <a:t>五级标题</a:t>
            </a:r>
          </a:p>
          <a:p>
            <a:pPr lvl="4"/>
            <a:r>
              <a:rPr lang="zh-CN" altLang="en-US" smtClean="0"/>
              <a:t>六级标题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13475" y="4856163"/>
            <a:ext cx="28956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u="none"/>
            </a:lvl1pPr>
          </a:lstStyle>
          <a:p>
            <a:pPr>
              <a:defRPr/>
            </a:pPr>
            <a:fld id="{E4CE6C8D-2DB8-4597-8A29-C597DF564D4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673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732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428625"/>
            <a:ext cx="6429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一级标题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485900"/>
            <a:ext cx="6357937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二级标题</a:t>
            </a:r>
            <a:endParaRPr lang="en-US" altLang="zh-CN" smtClean="0"/>
          </a:p>
          <a:p>
            <a:pPr lvl="1"/>
            <a:r>
              <a:rPr lang="zh-CN" altLang="en-US" smtClean="0"/>
              <a:t>三级标题</a:t>
            </a:r>
          </a:p>
          <a:p>
            <a:pPr lvl="2"/>
            <a:r>
              <a:rPr lang="zh-CN" altLang="en-US" smtClean="0"/>
              <a:t>四级标题</a:t>
            </a:r>
          </a:p>
          <a:p>
            <a:pPr lvl="3"/>
            <a:r>
              <a:rPr lang="zh-CN" altLang="en-US" smtClean="0"/>
              <a:t>五级标题</a:t>
            </a:r>
          </a:p>
          <a:p>
            <a:pPr lvl="4"/>
            <a:r>
              <a:rPr lang="zh-CN" altLang="en-US" smtClean="0"/>
              <a:t>六级标题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90" r:id="rId11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673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732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标题 1"/>
          <p:cNvSpPr>
            <a:spLocks noGrp="1"/>
          </p:cNvSpPr>
          <p:nvPr>
            <p:ph type="ctrTitle" idx="4294967295"/>
          </p:nvPr>
        </p:nvSpPr>
        <p:spPr>
          <a:xfrm>
            <a:off x="3471863" y="2241550"/>
            <a:ext cx="4386262" cy="1046163"/>
          </a:xfrm>
        </p:spPr>
        <p:txBody>
          <a:bodyPr anchor="t"/>
          <a:lstStyle/>
          <a:p>
            <a:pPr algn="l" eaLnBrk="1" hangingPunct="1"/>
            <a:r>
              <a:rPr lang="zh-CN" altLang="en-US" sz="4000">
                <a:solidFill>
                  <a:srgbClr val="003366"/>
                </a:solidFill>
                <a:latin typeface="华文新魏" pitchFamily="2" charset="-122"/>
              </a:rPr>
              <a:t>计算机网络技术</a:t>
            </a:r>
            <a:endParaRPr lang="zh-CN" altLang="en-US" sz="4000">
              <a:solidFill>
                <a:srgbClr val="003366"/>
              </a:solidFill>
            </a:endParaRPr>
          </a:p>
        </p:txBody>
      </p:sp>
      <p:sp>
        <p:nvSpPr>
          <p:cNvPr id="446467" name="副标题 2"/>
          <p:cNvSpPr>
            <a:spLocks noGrp="1"/>
          </p:cNvSpPr>
          <p:nvPr>
            <p:ph type="subTitle" idx="4294967295"/>
          </p:nvPr>
        </p:nvSpPr>
        <p:spPr>
          <a:xfrm>
            <a:off x="2728913" y="3573463"/>
            <a:ext cx="4914900" cy="1012825"/>
          </a:xfrm>
        </p:spPr>
        <p:txBody>
          <a:bodyPr anchor="b"/>
          <a:lstStyle/>
          <a:p>
            <a:pPr marL="0" indent="0" algn="ctr" eaLnBrk="1" hangingPunct="1">
              <a:buFontTx/>
              <a:buNone/>
            </a:pPr>
            <a:r>
              <a:rPr lang="zh-CN" altLang="en-US" sz="2800" b="1">
                <a:solidFill>
                  <a:srgbClr val="003366"/>
                </a:solidFill>
                <a:latin typeface="微软雅黑" pitchFamily="34" charset="-122"/>
              </a:rPr>
              <a:t>王宇新</a:t>
            </a:r>
          </a:p>
          <a:p>
            <a:pPr marL="0" indent="0" algn="ctr" eaLnBrk="1" hangingPunct="1">
              <a:buFontTx/>
              <a:buNone/>
            </a:pPr>
            <a:r>
              <a:rPr lang="zh-CN" altLang="en-US" sz="2800" b="1">
                <a:solidFill>
                  <a:srgbClr val="003366"/>
                </a:solidFill>
                <a:latin typeface="微软雅黑" pitchFamily="34" charset="-122"/>
              </a:rPr>
              <a:t>大连理工大学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内容占位符 2"/>
          <p:cNvSpPr>
            <a:spLocks noGrp="1"/>
          </p:cNvSpPr>
          <p:nvPr>
            <p:ph idx="4294967295"/>
          </p:nvPr>
        </p:nvSpPr>
        <p:spPr>
          <a:xfrm>
            <a:off x="428596" y="1499402"/>
            <a:ext cx="5572134" cy="2216150"/>
          </a:xfrm>
        </p:spPr>
        <p:txBody>
          <a:bodyPr/>
          <a:lstStyle/>
          <a:p>
            <a:pPr marL="266700" indent="-266700">
              <a:lnSpc>
                <a:spcPct val="150000"/>
              </a:lnSpc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标准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路由表中保存着多个网络的</a:t>
            </a:r>
            <a:r>
              <a:rPr lang="en-US" altLang="zh-CN" sz="2000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zh-CN" altLang="en-US" sz="2000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地址与下一跳路由器的序偶对</a:t>
            </a:r>
            <a:r>
              <a:rPr lang="en-US" altLang="zh-CN" sz="2000" i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(N,R</a:t>
            </a:r>
            <a:r>
              <a:rPr lang="en-US" altLang="zh-CN" sz="2000" i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sz="2000" i="1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sz="2000" kern="12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lnSpc>
                <a:spcPct val="150000"/>
              </a:lnSpc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en-US" altLang="zh-CN" sz="2000" i="1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表示目的主机所在的网络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地址，</a:t>
            </a:r>
            <a:r>
              <a:rPr lang="en-US" altLang="zh-CN" sz="2000" i="1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表示网络</a:t>
            </a:r>
            <a:r>
              <a:rPr lang="en-US" altLang="zh-CN" sz="2000" i="1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的路径上的下一跳路由器的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地址。</a:t>
            </a:r>
          </a:p>
        </p:txBody>
      </p:sp>
      <p:sp>
        <p:nvSpPr>
          <p:cNvPr id="417794" name="矩形 3"/>
          <p:cNvSpPr>
            <a:spLocks noChangeArrowheads="1"/>
          </p:cNvSpPr>
          <p:nvPr/>
        </p:nvSpPr>
        <p:spPr bwMode="auto">
          <a:xfrm>
            <a:off x="428625" y="968375"/>
            <a:ext cx="3857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/>
            <a:r>
              <a:rPr lang="en-US" altLang="zh-CN" sz="2400" u="none" dirty="0" smtClean="0">
                <a:solidFill>
                  <a:srgbClr val="007D7A"/>
                </a:solidFill>
              </a:rPr>
              <a:t>1</a:t>
            </a:r>
            <a:r>
              <a:rPr lang="en-US" altLang="zh-CN" sz="2400" u="none" dirty="0" smtClean="0">
                <a:solidFill>
                  <a:srgbClr val="007D7A"/>
                </a:solidFill>
              </a:rPr>
              <a:t>. </a:t>
            </a:r>
            <a:r>
              <a:rPr lang="zh-CN" altLang="en-US" sz="2400" u="none" dirty="0" smtClean="0">
                <a:solidFill>
                  <a:srgbClr val="007D7A"/>
                </a:solidFill>
              </a:rPr>
              <a:t>标准</a:t>
            </a:r>
            <a:r>
              <a:rPr lang="zh-CN" altLang="en-US" sz="2400" u="none" dirty="0">
                <a:solidFill>
                  <a:srgbClr val="007D7A"/>
                </a:solidFill>
              </a:rPr>
              <a:t>路由选择算法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148"/>
          <p:cNvGraphicFramePr>
            <a:graphicFrameLocks noGrp="1"/>
          </p:cNvGraphicFramePr>
          <p:nvPr/>
        </p:nvGraphicFramePr>
        <p:xfrm>
          <a:off x="714349" y="2973388"/>
          <a:ext cx="5214974" cy="1885951"/>
        </p:xfrm>
        <a:graphic>
          <a:graphicData uri="http://schemas.openxmlformats.org/drawingml/2006/table">
            <a:tbl>
              <a:tblPr/>
              <a:tblGrid>
                <a:gridCol w="2097345"/>
                <a:gridCol w="3117629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要到达的网络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下一个路由器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Courier New" pitchFamily="49" charset="0"/>
                        </a:rPr>
                        <a:t>20.0.0.0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直接交付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Courier New" pitchFamily="49" charset="0"/>
                        </a:rPr>
                        <a:t>30.0.0.0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直接交付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Courier New" pitchFamily="49" charset="0"/>
                        </a:rPr>
                        <a:t>10.0.0.0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Courier New" pitchFamily="49" charset="0"/>
                        </a:rPr>
                        <a:t>20.0.0.1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Courier New" pitchFamily="49" charset="0"/>
                        </a:rPr>
                        <a:t>40.0.0.0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Courier New" pitchFamily="49" charset="0"/>
                        </a:rPr>
                        <a:t>30.0.0.3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</a:tr>
            </a:tbl>
          </a:graphicData>
        </a:graphic>
      </p:graphicFrame>
      <p:sp>
        <p:nvSpPr>
          <p:cNvPr id="363521" name="标题 1"/>
          <p:cNvSpPr>
            <a:spLocks noGrp="1"/>
          </p:cNvSpPr>
          <p:nvPr>
            <p:ph type="title" idx="4294967295"/>
          </p:nvPr>
        </p:nvSpPr>
        <p:spPr>
          <a:xfrm>
            <a:off x="428625" y="688975"/>
            <a:ext cx="6429375" cy="668338"/>
          </a:xfrm>
        </p:spPr>
        <p:txBody>
          <a:bodyPr/>
          <a:lstStyle/>
          <a:p>
            <a:pPr marL="268288" indent="-268288" algn="l">
              <a:buFont typeface="Arial" pitchFamily="34" charset="0"/>
              <a:buChar char="•"/>
              <a:defRPr/>
            </a:pPr>
            <a:r>
              <a:rPr lang="zh-CN" altLang="en-US" sz="2000" b="0" kern="1200" dirty="0">
                <a:solidFill>
                  <a:srgbClr val="1A386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一个通过</a:t>
            </a:r>
            <a:r>
              <a:rPr lang="en-US" altLang="zh-CN" sz="2000" b="0" kern="1200" dirty="0">
                <a:solidFill>
                  <a:srgbClr val="1A386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lang="zh-CN" altLang="en-US" sz="2000" b="0" kern="1200" dirty="0">
                <a:solidFill>
                  <a:srgbClr val="1A386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个路由器连接的</a:t>
            </a:r>
            <a:r>
              <a:rPr lang="en-US" altLang="zh-CN" sz="2000" b="0" kern="1200" dirty="0">
                <a:solidFill>
                  <a:srgbClr val="1A386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lang="zh-CN" altLang="en-US" sz="2000" b="0" kern="1200" dirty="0">
                <a:solidFill>
                  <a:srgbClr val="1A386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个网络的例子</a:t>
            </a:r>
          </a:p>
        </p:txBody>
      </p:sp>
      <p:sp>
        <p:nvSpPr>
          <p:cNvPr id="363522" name="内容占位符 2"/>
          <p:cNvSpPr>
            <a:spLocks noGrp="1"/>
          </p:cNvSpPr>
          <p:nvPr>
            <p:ph idx="4294967295"/>
          </p:nvPr>
        </p:nvSpPr>
        <p:spPr>
          <a:xfrm>
            <a:off x="428625" y="2428875"/>
            <a:ext cx="3386138" cy="649288"/>
          </a:xfrm>
        </p:spPr>
        <p:txBody>
          <a:bodyPr/>
          <a:lstStyle/>
          <a:p>
            <a:pPr>
              <a:defRPr/>
            </a:pPr>
            <a:r>
              <a:rPr lang="fr-FR" altLang="zh-CN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Router2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的路由表</a:t>
            </a:r>
          </a:p>
        </p:txBody>
      </p:sp>
      <p:pic>
        <p:nvPicPr>
          <p:cNvPr id="41883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415" y="1286660"/>
            <a:ext cx="6049973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27"/>
          <p:cNvSpPr>
            <a:spLocks noChangeArrowheads="1"/>
          </p:cNvSpPr>
          <p:nvPr/>
        </p:nvSpPr>
        <p:spPr bwMode="auto">
          <a:xfrm>
            <a:off x="928661" y="3435350"/>
            <a:ext cx="1727200" cy="647700"/>
          </a:xfrm>
          <a:prstGeom prst="ellipse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400" u="none">
              <a:solidFill>
                <a:schemeClr val="accent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2643161" y="4144963"/>
            <a:ext cx="1571625" cy="436562"/>
          </a:xfrm>
          <a:prstGeom prst="wedgeRoundRectCallout">
            <a:avLst>
              <a:gd name="adj1" fmla="val -60357"/>
              <a:gd name="adj2" fmla="val -105128"/>
              <a:gd name="adj3" fmla="val 16667"/>
            </a:avLst>
          </a:prstGeom>
          <a:solidFill>
            <a:srgbClr val="23647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zh-CN" altLang="en-US" sz="2000" b="0" u="none" dirty="0">
                <a:solidFill>
                  <a:srgbClr val="FFFF00"/>
                </a:solidFill>
                <a:latin typeface="+mn-ea"/>
                <a:ea typeface="+mn-ea"/>
              </a:rPr>
              <a:t>本地网络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5" name="标题 1"/>
          <p:cNvSpPr>
            <a:spLocks noGrp="1"/>
          </p:cNvSpPr>
          <p:nvPr>
            <p:ph type="title" idx="4294967295"/>
          </p:nvPr>
        </p:nvSpPr>
        <p:spPr>
          <a:xfrm>
            <a:off x="357188" y="688975"/>
            <a:ext cx="7772400" cy="668338"/>
          </a:xfrm>
        </p:spPr>
        <p:txBody>
          <a:bodyPr/>
          <a:lstStyle/>
          <a:p>
            <a:pPr marL="180975" indent="-180975" algn="l">
              <a:defRPr/>
            </a:pPr>
            <a:r>
              <a:rPr lang="en-US" altLang="zh-CN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zh-CN" altLang="en-US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子网</a:t>
            </a:r>
            <a:r>
              <a:rPr lang="zh-CN" altLang="en-US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的路由选择</a:t>
            </a:r>
          </a:p>
        </p:txBody>
      </p:sp>
      <p:sp>
        <p:nvSpPr>
          <p:cNvPr id="364546" name="内容占位符 2"/>
          <p:cNvSpPr>
            <a:spLocks noGrp="1"/>
          </p:cNvSpPr>
          <p:nvPr>
            <p:ph idx="4294967295"/>
          </p:nvPr>
        </p:nvSpPr>
        <p:spPr>
          <a:xfrm>
            <a:off x="371500" y="1358098"/>
            <a:ext cx="7772400" cy="588962"/>
          </a:xfrm>
        </p:spPr>
        <p:txBody>
          <a:bodyPr/>
          <a:lstStyle/>
          <a:p>
            <a:pPr marL="268288" indent="-268288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另一个通过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个路由器连接的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个网络的例子</a:t>
            </a:r>
          </a:p>
          <a:p>
            <a:pPr marL="268288" indent="-268288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altLang="zh-CN" sz="2000" kern="1200" dirty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8288" indent="-268288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altLang="zh-CN" sz="2000" kern="1200" dirty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8288" indent="-268288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altLang="zh-CN" sz="2000" kern="1200" dirty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9" y="2071688"/>
            <a:ext cx="6000761" cy="114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428644" y="3429800"/>
            <a:ext cx="5429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altLang="en-US" sz="2000" b="0" u="none" dirty="0">
                <a:solidFill>
                  <a:srgbClr val="1A3868"/>
                </a:solidFill>
              </a:rPr>
              <a:t>路由表中的内容，</a:t>
            </a:r>
            <a:r>
              <a:rPr lang="zh-CN" altLang="en-US" sz="2000" b="0" u="none" dirty="0">
                <a:solidFill>
                  <a:srgbClr val="C00000"/>
                </a:solidFill>
                <a:ea typeface="+mn-ea"/>
              </a:rPr>
              <a:t>序偶对</a:t>
            </a:r>
            <a:r>
              <a:rPr lang="en-US" altLang="zh-CN" sz="2000" b="0" i="1" u="none" dirty="0">
                <a:solidFill>
                  <a:srgbClr val="C00000"/>
                </a:solidFill>
                <a:ea typeface="+mn-ea"/>
              </a:rPr>
              <a:t>(N,R)</a:t>
            </a:r>
            <a:r>
              <a:rPr lang="zh-CN" altLang="en-US" sz="2000" b="0" i="1" u="none" dirty="0">
                <a:solidFill>
                  <a:srgbClr val="C00000"/>
                </a:solidFill>
                <a:ea typeface="+mn-ea"/>
              </a:rPr>
              <a:t> </a:t>
            </a:r>
            <a:r>
              <a:rPr lang="zh-CN" altLang="en-US" sz="2000" b="0" u="none" dirty="0">
                <a:solidFill>
                  <a:srgbClr val="1A3868"/>
                </a:solidFill>
              </a:rPr>
              <a:t>变成</a:t>
            </a:r>
            <a:r>
              <a:rPr lang="zh-CN" altLang="en-US" sz="2000" b="0" u="none" dirty="0">
                <a:solidFill>
                  <a:srgbClr val="C00000"/>
                </a:solidFill>
                <a:ea typeface="+mn-ea"/>
              </a:rPr>
              <a:t>三元组</a:t>
            </a:r>
            <a:r>
              <a:rPr lang="en-US" altLang="zh-CN" sz="2000" b="0" i="1" u="none" dirty="0">
                <a:solidFill>
                  <a:srgbClr val="C00000"/>
                </a:solidFill>
                <a:ea typeface="+mn-ea"/>
              </a:rPr>
              <a:t>(M,N,R</a:t>
            </a:r>
            <a:r>
              <a:rPr lang="en-US" altLang="zh-CN" sz="2000" b="0" i="1" u="none" dirty="0" smtClean="0">
                <a:solidFill>
                  <a:srgbClr val="C00000"/>
                </a:solidFill>
                <a:ea typeface="+mn-ea"/>
              </a:rPr>
              <a:t>)</a:t>
            </a:r>
            <a:r>
              <a:rPr lang="zh-CN" altLang="en-US" sz="2000" b="0" i="1" u="none" dirty="0" smtClean="0">
                <a:solidFill>
                  <a:srgbClr val="C00000"/>
                </a:solidFill>
                <a:ea typeface="+mn-ea"/>
              </a:rPr>
              <a:t>。</a:t>
            </a:r>
            <a:endParaRPr lang="en-US" altLang="zh-CN" sz="2000" b="0" u="none" dirty="0">
              <a:solidFill>
                <a:srgbClr val="C00000"/>
              </a:solidFill>
              <a:ea typeface="+mn-ea"/>
            </a:endParaRPr>
          </a:p>
          <a:p>
            <a:pPr marL="268288" indent="-26828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2000" b="0" u="none" dirty="0">
                <a:solidFill>
                  <a:srgbClr val="1A3868"/>
                </a:solidFill>
              </a:rPr>
              <a:t>M</a:t>
            </a:r>
            <a:r>
              <a:rPr lang="zh-CN" altLang="en-US" sz="2000" b="0" u="none" dirty="0">
                <a:solidFill>
                  <a:srgbClr val="1A3868"/>
                </a:solidFill>
              </a:rPr>
              <a:t>表示目的网络的子网掩码。 </a:t>
            </a:r>
            <a:endParaRPr lang="en-US" altLang="zh-CN" sz="2000" b="0" u="none" dirty="0">
              <a:solidFill>
                <a:srgbClr val="1A38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内容占位符 2"/>
          <p:cNvSpPr>
            <a:spLocks noGrp="1"/>
          </p:cNvSpPr>
          <p:nvPr>
            <p:ph idx="4294967295"/>
          </p:nvPr>
        </p:nvSpPr>
        <p:spPr>
          <a:xfrm>
            <a:off x="371500" y="858032"/>
            <a:ext cx="7772400" cy="571500"/>
          </a:xfrm>
        </p:spPr>
        <p:txBody>
          <a:bodyPr/>
          <a:lstStyle/>
          <a:p>
            <a:pPr marL="268288" indent="-268288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fr-FR" altLang="zh-CN" sz="2000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Router2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的路由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表，序偶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对</a:t>
            </a:r>
            <a:r>
              <a:rPr lang="en-US" altLang="zh-CN" sz="2000" i="1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(N,R)</a:t>
            </a:r>
            <a:r>
              <a:rPr lang="zh-CN" altLang="en-US" sz="2000" i="1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变成三元组</a:t>
            </a:r>
            <a:r>
              <a:rPr lang="en-US" altLang="zh-CN" sz="2000" i="1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(M,N,R)</a:t>
            </a:r>
            <a:r>
              <a:rPr lang="zh-CN" altLang="en-US" sz="2000" i="1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000" i="1" kern="1200" dirty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Group 148"/>
          <p:cNvGraphicFramePr>
            <a:graphicFrameLocks noGrp="1"/>
          </p:cNvGraphicFramePr>
          <p:nvPr/>
        </p:nvGraphicFramePr>
        <p:xfrm>
          <a:off x="642938" y="1552575"/>
          <a:ext cx="5143508" cy="2020064"/>
        </p:xfrm>
        <a:graphic>
          <a:graphicData uri="http://schemas.openxmlformats.org/drawingml/2006/table">
            <a:tbl>
              <a:tblPr/>
              <a:tblGrid>
                <a:gridCol w="1428760"/>
                <a:gridCol w="1714512"/>
                <a:gridCol w="2000236"/>
              </a:tblGrid>
              <a:tr h="481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+mn-cs"/>
                        </a:rPr>
                        <a:t>子网掩码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+mn-cs"/>
                        </a:rPr>
                        <a:t>要到达的网络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+mn-cs"/>
                        </a:rPr>
                        <a:t>下一个路由器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</a:tr>
              <a:tr h="405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Courier New" pitchFamily="49" charset="0"/>
                        </a:rPr>
                        <a:t>255.255.0.0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Courier New" pitchFamily="49" charset="0"/>
                        </a:rPr>
                        <a:t>10.2.0.0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直接交付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</a:tr>
              <a:tr h="361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Courier New" pitchFamily="49" charset="0"/>
                        </a:rPr>
                        <a:t>255.255.0.0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Courier New" pitchFamily="49" charset="0"/>
                        </a:rPr>
                        <a:t>10.3.0.0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直接交付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</a:tr>
              <a:tr h="414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Courier New" pitchFamily="49" charset="0"/>
                        </a:rPr>
                        <a:t>255.255.0.0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Courier New" pitchFamily="49" charset="0"/>
                        </a:rPr>
                        <a:t>10.1.0.0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Courier New" pitchFamily="49" charset="0"/>
                        </a:rPr>
                        <a:t>10.2.0.1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</a:tr>
              <a:tr h="358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Courier New" pitchFamily="49" charset="0"/>
                        </a:rPr>
                        <a:t>255.255.0.0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Courier New" pitchFamily="49" charset="0"/>
                        </a:rPr>
                        <a:t>10.4.0.0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+mn-ea"/>
                        <a:ea typeface="+mn-ea"/>
                        <a:cs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+mn-ea"/>
                          <a:ea typeface="+mn-ea"/>
                          <a:cs typeface="Courier New" pitchFamily="49" charset="0"/>
                        </a:rPr>
                        <a:t>10.3.0.3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</a:tr>
            </a:tbl>
          </a:graphicData>
        </a:graphic>
      </p:graphicFrame>
      <p:sp>
        <p:nvSpPr>
          <p:cNvPr id="9" name="内容占位符 2"/>
          <p:cNvSpPr txBox="1">
            <a:spLocks/>
          </p:cNvSpPr>
          <p:nvPr/>
        </p:nvSpPr>
        <p:spPr bwMode="auto">
          <a:xfrm>
            <a:off x="358775" y="3644900"/>
            <a:ext cx="5856288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68288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altLang="en-US" sz="2000" b="0" u="none" dirty="0">
                <a:solidFill>
                  <a:srgbClr val="1A3868"/>
                </a:solidFill>
                <a:ea typeface="+mn-ea"/>
              </a:rPr>
              <a:t>假设收到目的地址为</a:t>
            </a:r>
            <a:r>
              <a:rPr lang="en-US" altLang="zh-CN" sz="2000" b="0" u="none" dirty="0">
                <a:solidFill>
                  <a:srgbClr val="1A3868"/>
                </a:solidFill>
                <a:ea typeface="+mn-ea"/>
              </a:rPr>
              <a:t>10.4.112.10</a:t>
            </a:r>
            <a:r>
              <a:rPr lang="zh-CN" altLang="en-US" sz="2000" b="0" u="none" dirty="0">
                <a:solidFill>
                  <a:srgbClr val="1A3868"/>
                </a:solidFill>
                <a:ea typeface="+mn-ea"/>
              </a:rPr>
              <a:t>的分组；</a:t>
            </a:r>
            <a:endParaRPr lang="en-US" altLang="zh-CN" sz="2000" b="0" u="none" dirty="0">
              <a:solidFill>
                <a:srgbClr val="1A3868"/>
              </a:solidFill>
              <a:ea typeface="+mn-ea"/>
            </a:endParaRPr>
          </a:p>
          <a:p>
            <a:pPr marL="725488" lvl="2" indent="-268288" eaLnBrk="0" hangingPunct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zh-CN" altLang="en-US" sz="2000" b="0" u="none" dirty="0">
                <a:solidFill>
                  <a:srgbClr val="1A3868"/>
                </a:solidFill>
              </a:rPr>
              <a:t>网络地址：</a:t>
            </a:r>
            <a:r>
              <a:rPr lang="en-US" altLang="zh-CN" sz="2000" b="0" u="none" dirty="0">
                <a:solidFill>
                  <a:srgbClr val="1A3868"/>
                </a:solidFill>
              </a:rPr>
              <a:t>10.4.0.0</a:t>
            </a:r>
            <a:r>
              <a:rPr lang="zh-CN" altLang="en-US" sz="2000" b="0" u="none" dirty="0">
                <a:solidFill>
                  <a:srgbClr val="1A3868"/>
                </a:solidFill>
              </a:rPr>
              <a:t>，向</a:t>
            </a:r>
            <a:r>
              <a:rPr lang="en-US" altLang="zh-CN" sz="2000" b="0" u="none" dirty="0">
                <a:solidFill>
                  <a:srgbClr val="1A3868"/>
                </a:solidFill>
              </a:rPr>
              <a:t>Router3</a:t>
            </a:r>
            <a:r>
              <a:rPr lang="zh-CN" altLang="en-US" sz="2000" b="0" u="none" dirty="0">
                <a:solidFill>
                  <a:srgbClr val="1A3868"/>
                </a:solidFill>
              </a:rPr>
              <a:t>发送。</a:t>
            </a:r>
            <a:endParaRPr lang="zh-CN" altLang="en-US" sz="2000" b="0" u="none" dirty="0">
              <a:solidFill>
                <a:srgbClr val="1A3868"/>
              </a:solidFill>
              <a:ea typeface="+mn-ea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347663" y="3644900"/>
            <a:ext cx="62722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68288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altLang="en-US" sz="2000" b="0" u="none" dirty="0">
                <a:solidFill>
                  <a:srgbClr val="1A3868"/>
                </a:solidFill>
                <a:ea typeface="+mn-ea"/>
              </a:rPr>
              <a:t>假设收到目的地址为</a:t>
            </a:r>
            <a:r>
              <a:rPr lang="en-US" altLang="zh-CN" sz="2000" b="0" u="none" dirty="0">
                <a:solidFill>
                  <a:srgbClr val="1A3868"/>
                </a:solidFill>
                <a:ea typeface="+mn-ea"/>
              </a:rPr>
              <a:t>10.2.12.1</a:t>
            </a:r>
            <a:r>
              <a:rPr lang="zh-CN" altLang="en-US" sz="2000" b="0" u="none" dirty="0">
                <a:solidFill>
                  <a:srgbClr val="1A3868"/>
                </a:solidFill>
                <a:ea typeface="+mn-ea"/>
              </a:rPr>
              <a:t>的分组；</a:t>
            </a:r>
            <a:endParaRPr lang="en-US" altLang="zh-CN" sz="2000" b="0" u="none" dirty="0">
              <a:solidFill>
                <a:srgbClr val="1A3868"/>
              </a:solidFill>
              <a:ea typeface="+mn-ea"/>
            </a:endParaRPr>
          </a:p>
          <a:p>
            <a:pPr marL="725488" lvl="1" indent="-268288" eaLnBrk="0" hangingPunct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zh-CN" altLang="en-US" sz="2000" b="0" u="none" dirty="0">
                <a:solidFill>
                  <a:srgbClr val="1A3868"/>
                </a:solidFill>
                <a:ea typeface="+mn-ea"/>
              </a:rPr>
              <a:t>网络地址：</a:t>
            </a:r>
            <a:r>
              <a:rPr lang="en-US" altLang="zh-CN" sz="2000" b="0" u="none" dirty="0">
                <a:solidFill>
                  <a:srgbClr val="1A3868"/>
                </a:solidFill>
                <a:ea typeface="+mn-ea"/>
              </a:rPr>
              <a:t>10.2.0.0</a:t>
            </a:r>
            <a:r>
              <a:rPr lang="zh-CN" altLang="en-US" sz="2000" b="0" u="none" dirty="0">
                <a:solidFill>
                  <a:srgbClr val="1A3868"/>
                </a:solidFill>
                <a:ea typeface="+mn-ea"/>
              </a:rPr>
              <a:t>：直接交付</a:t>
            </a:r>
            <a:endParaRPr lang="en-US" altLang="zh-CN" sz="2000" b="0" u="none" dirty="0">
              <a:solidFill>
                <a:srgbClr val="1A3868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9" name="标题 1"/>
          <p:cNvSpPr>
            <a:spLocks noGrp="1"/>
          </p:cNvSpPr>
          <p:nvPr>
            <p:ph type="title" idx="4294967295"/>
          </p:nvPr>
        </p:nvSpPr>
        <p:spPr>
          <a:xfrm>
            <a:off x="428625" y="671513"/>
            <a:ext cx="5286375" cy="614362"/>
          </a:xfrm>
        </p:spPr>
        <p:txBody>
          <a:bodyPr/>
          <a:lstStyle/>
          <a:p>
            <a:pPr algn="l">
              <a:defRPr/>
            </a:pPr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三、</a:t>
            </a:r>
            <a:r>
              <a:rPr lang="en-US" altLang="zh-CN" sz="2400" dirty="0" smtClean="0">
                <a:solidFill>
                  <a:srgbClr val="007D7A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IP</a:t>
            </a:r>
            <a:r>
              <a:rPr lang="zh-CN" altLang="en-US" sz="2400" dirty="0">
                <a:solidFill>
                  <a:srgbClr val="007D7A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路由汇聚</a:t>
            </a:r>
            <a:endParaRPr lang="en-US" altLang="zh-CN" sz="2400" dirty="0">
              <a:solidFill>
                <a:srgbClr val="007D7A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6600" name="内容占位符 2"/>
          <p:cNvSpPr>
            <a:spLocks noGrp="1"/>
          </p:cNvSpPr>
          <p:nvPr>
            <p:ph idx="4294967295"/>
          </p:nvPr>
        </p:nvSpPr>
        <p:spPr>
          <a:xfrm>
            <a:off x="469900" y="1330325"/>
            <a:ext cx="4102100" cy="455613"/>
          </a:xfrm>
        </p:spPr>
        <p:txBody>
          <a:bodyPr/>
          <a:lstStyle/>
          <a:p>
            <a:pPr marL="266700" indent="-266700">
              <a:defRPr/>
            </a:pP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CIDR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路由汇聚的例子：</a:t>
            </a:r>
          </a:p>
        </p:txBody>
      </p:sp>
      <p:sp>
        <p:nvSpPr>
          <p:cNvPr id="36660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366598" name="Object 5"/>
          <p:cNvGraphicFramePr>
            <a:graphicFrameLocks noChangeAspect="1"/>
          </p:cNvGraphicFramePr>
          <p:nvPr/>
        </p:nvGraphicFramePr>
        <p:xfrm>
          <a:off x="339726" y="1930272"/>
          <a:ext cx="6089662" cy="2785412"/>
        </p:xfrm>
        <a:graphic>
          <a:graphicData uri="http://schemas.openxmlformats.org/presentationml/2006/ole">
            <p:oleObj spid="_x0000_s366598" name="Visio" r:id="rId4" imgW="7102983" imgH="2928366" progId="Visio.Drawing.11">
              <p:embed/>
            </p:oleObj>
          </a:graphicData>
        </a:graphic>
      </p:graphicFrame>
      <p:sp>
        <p:nvSpPr>
          <p:cNvPr id="366602" name="Text Box 7"/>
          <p:cNvSpPr txBox="1">
            <a:spLocks noChangeArrowheads="1"/>
          </p:cNvSpPr>
          <p:nvPr/>
        </p:nvSpPr>
        <p:spPr bwMode="auto">
          <a:xfrm>
            <a:off x="3571886" y="762791"/>
            <a:ext cx="2500312" cy="1309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altLang="zh-CN" sz="1800" b="0" u="none" dirty="0">
                <a:solidFill>
                  <a:srgbClr val="1A3868"/>
                </a:solidFill>
              </a:rPr>
              <a:t>S0,S1</a:t>
            </a:r>
            <a:r>
              <a:rPr lang="zh-CN" altLang="en-US" sz="1800" b="0" u="none" dirty="0">
                <a:solidFill>
                  <a:srgbClr val="1A3868"/>
                </a:solidFill>
              </a:rPr>
              <a:t>：串行专线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zh-CN" sz="1800" b="0" u="none" dirty="0">
                <a:solidFill>
                  <a:srgbClr val="1A3868"/>
                </a:solidFill>
              </a:rPr>
              <a:t>E0,E1,E2</a:t>
            </a:r>
            <a:r>
              <a:rPr lang="zh-CN" altLang="en-US" sz="1800" b="0" u="none" dirty="0">
                <a:solidFill>
                  <a:srgbClr val="1A3868"/>
                </a:solidFill>
              </a:rPr>
              <a:t>：以太网接口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zh-CN" sz="1800" b="0" u="none" dirty="0">
                <a:solidFill>
                  <a:srgbClr val="1A3868"/>
                </a:solidFill>
              </a:rPr>
              <a:t>R</a:t>
            </a:r>
            <a:r>
              <a:rPr lang="en-US" altLang="zh-CN" sz="1800" b="0" u="none" baseline="-25000" dirty="0">
                <a:solidFill>
                  <a:srgbClr val="1A3868"/>
                </a:solidFill>
              </a:rPr>
              <a:t>E</a:t>
            </a:r>
            <a:r>
              <a:rPr lang="en-US" altLang="zh-CN" sz="1800" b="0" u="none" dirty="0">
                <a:solidFill>
                  <a:srgbClr val="1A3868"/>
                </a:solidFill>
              </a:rPr>
              <a:t>,R</a:t>
            </a:r>
            <a:r>
              <a:rPr lang="en-US" altLang="zh-CN" sz="1800" b="0" u="none" baseline="-25000" dirty="0">
                <a:solidFill>
                  <a:srgbClr val="1A3868"/>
                </a:solidFill>
              </a:rPr>
              <a:t>F</a:t>
            </a:r>
            <a:r>
              <a:rPr lang="zh-CN" altLang="en-US" sz="1800" b="0" u="none" dirty="0">
                <a:solidFill>
                  <a:srgbClr val="1A3868"/>
                </a:solidFill>
              </a:rPr>
              <a:t>：汇聚路由器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zh-CN" sz="1800" b="0" u="none" dirty="0">
                <a:solidFill>
                  <a:srgbClr val="1A3868"/>
                </a:solidFill>
              </a:rPr>
              <a:t>R</a:t>
            </a:r>
            <a:r>
              <a:rPr lang="en-US" altLang="zh-CN" sz="1800" b="0" u="none" baseline="-25000" dirty="0">
                <a:solidFill>
                  <a:srgbClr val="1A3868"/>
                </a:solidFill>
              </a:rPr>
              <a:t>A</a:t>
            </a:r>
            <a:r>
              <a:rPr lang="en-US" altLang="zh-CN" sz="1800" b="0" u="none" dirty="0">
                <a:solidFill>
                  <a:srgbClr val="1A3868"/>
                </a:solidFill>
              </a:rPr>
              <a:t>~R</a:t>
            </a:r>
            <a:r>
              <a:rPr lang="en-US" altLang="zh-CN" sz="1800" b="0" u="none" baseline="-25000" dirty="0">
                <a:solidFill>
                  <a:srgbClr val="1A3868"/>
                </a:solidFill>
              </a:rPr>
              <a:t>D</a:t>
            </a:r>
            <a:r>
              <a:rPr lang="zh-CN" altLang="en-US" sz="1800" b="0" u="none" dirty="0">
                <a:solidFill>
                  <a:srgbClr val="1A3868"/>
                </a:solidFill>
              </a:rPr>
              <a:t>：接入路由器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7" name="标题 1"/>
          <p:cNvSpPr>
            <a:spLocks noGrp="1"/>
          </p:cNvSpPr>
          <p:nvPr>
            <p:ph type="title" idx="4294967295"/>
          </p:nvPr>
        </p:nvSpPr>
        <p:spPr>
          <a:xfrm>
            <a:off x="428627" y="1857375"/>
            <a:ext cx="1500188" cy="1728788"/>
          </a:xfrm>
        </p:spPr>
        <p:txBody>
          <a:bodyPr/>
          <a:lstStyle/>
          <a:p>
            <a:pPr algn="l">
              <a:lnSpc>
                <a:spcPct val="150000"/>
              </a:lnSpc>
              <a:defRPr/>
            </a:pP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汇聚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之前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路由器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lang="en-US" altLang="zh-CN" sz="2000" kern="1200" baseline="-25000" dirty="0" smtClean="0">
                <a:solidFill>
                  <a:srgbClr val="1A386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br>
              <a:rPr lang="en-US" altLang="zh-CN" sz="2000" kern="1200" baseline="-25000" dirty="0" smtClean="0">
                <a:solidFill>
                  <a:srgbClr val="1A3868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的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路由表</a:t>
            </a:r>
          </a:p>
        </p:txBody>
      </p:sp>
      <p:graphicFrame>
        <p:nvGraphicFramePr>
          <p:cNvPr id="4" name="Group 148"/>
          <p:cNvGraphicFramePr>
            <a:graphicFrameLocks noGrp="1"/>
          </p:cNvGraphicFramePr>
          <p:nvPr/>
        </p:nvGraphicFramePr>
        <p:xfrm>
          <a:off x="1785940" y="786594"/>
          <a:ext cx="3929068" cy="4170712"/>
        </p:xfrm>
        <a:graphic>
          <a:graphicData uri="http://schemas.openxmlformats.org/drawingml/2006/table">
            <a:tbl>
              <a:tblPr/>
              <a:tblGrid>
                <a:gridCol w="1928804"/>
                <a:gridCol w="2000264"/>
              </a:tblGrid>
              <a:tr h="352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路由器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输出接口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</a:tr>
              <a:tr h="296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156.26.63.240/30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S0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（直接连接）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</a:tr>
              <a:tr h="294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156.26.63.244/30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S1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（直接连接）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</a:tr>
              <a:tr h="303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156.26.63.0/28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S0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</a:tr>
              <a:tr h="322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156.26.63.16/28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S1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</a:tr>
              <a:tr h="322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156.26.0.0/24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S0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</a:tr>
              <a:tr h="322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156.26.1.0/24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S0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</a:tr>
              <a:tr h="322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156.26.2.0/24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S0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</a:tr>
              <a:tr h="322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156.26.3.0/24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S0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</a:tr>
              <a:tr h="322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156.26.56.0/24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S1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</a:tr>
              <a:tr h="322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156.26.57.0/24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S1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</a:tr>
              <a:tr h="322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156.26.58.0/24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S1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</a:tr>
              <a:tr h="322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156.26.59.0/24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S1</a:t>
                      </a:r>
                      <a:endParaRPr kumimoji="0" lang="zh-CN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1" name="标题 1"/>
          <p:cNvSpPr>
            <a:spLocks noGrp="1"/>
          </p:cNvSpPr>
          <p:nvPr>
            <p:ph type="title" idx="4294967295"/>
          </p:nvPr>
        </p:nvSpPr>
        <p:spPr>
          <a:xfrm>
            <a:off x="428641" y="572280"/>
            <a:ext cx="6429375" cy="857250"/>
          </a:xfrm>
        </p:spPr>
        <p:txBody>
          <a:bodyPr/>
          <a:lstStyle/>
          <a:p>
            <a:pPr algn="l">
              <a:defRPr/>
            </a:pPr>
            <a:r>
              <a:rPr lang="zh-CN" altLang="en-US" sz="2400" dirty="0">
                <a:solidFill>
                  <a:srgbClr val="007D7A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地址汇聚过程</a:t>
            </a:r>
          </a:p>
        </p:txBody>
      </p:sp>
      <p:sp>
        <p:nvSpPr>
          <p:cNvPr id="368642" name="内容占位符 2"/>
          <p:cNvSpPr>
            <a:spLocks noGrp="1"/>
          </p:cNvSpPr>
          <p:nvPr>
            <p:ph idx="4294967295"/>
          </p:nvPr>
        </p:nvSpPr>
        <p:spPr>
          <a:xfrm>
            <a:off x="471491" y="1286660"/>
            <a:ext cx="5815021" cy="3600450"/>
          </a:xfrm>
        </p:spPr>
        <p:txBody>
          <a:bodyPr/>
          <a:lstStyle/>
          <a:p>
            <a:pPr marL="266700" indent="-266700">
              <a:lnSpc>
                <a:spcPct val="110000"/>
              </a:lnSpc>
              <a:spcAft>
                <a:spcPts val="0"/>
              </a:spcAft>
              <a:defRPr/>
            </a:pP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路由选择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遵循</a:t>
            </a:r>
            <a:r>
              <a:rPr lang="zh-CN" altLang="en-US" sz="2000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zh-CN" altLang="en-US" sz="2000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最</a:t>
            </a:r>
            <a:r>
              <a:rPr lang="zh-CN" altLang="en-US" sz="2000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长前缀</a:t>
            </a:r>
            <a:r>
              <a:rPr lang="zh-CN" altLang="en-US" sz="2000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匹配”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原则。寻找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156.26.0.0/24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～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156.26.3.0/24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等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项的最长相同的前缀，只要观察地址中的第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个字节：</a:t>
            </a:r>
          </a:p>
          <a:p>
            <a:pPr marL="266700" indent="-266700">
              <a:lnSpc>
                <a:spcPct val="110000"/>
              </a:lnSpc>
              <a:spcAft>
                <a:spcPts val="0"/>
              </a:spcAft>
              <a:defRPr/>
            </a:pPr>
            <a:endParaRPr lang="en-US" altLang="zh-CN" sz="2000" kern="12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lnSpc>
                <a:spcPct val="110000"/>
              </a:lnSpc>
              <a:spcAft>
                <a:spcPts val="0"/>
              </a:spcAft>
              <a:defRPr/>
            </a:pPr>
            <a:endParaRPr lang="en-US" altLang="zh-CN" sz="2000" kern="12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lnSpc>
                <a:spcPct val="110000"/>
              </a:lnSpc>
              <a:spcAft>
                <a:spcPts val="0"/>
              </a:spcAft>
              <a:defRPr/>
            </a:pPr>
            <a:endParaRPr lang="en-US" altLang="zh-CN" sz="2000" kern="12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lnSpc>
                <a:spcPct val="110000"/>
              </a:lnSpc>
              <a:spcAft>
                <a:spcPts val="0"/>
              </a:spcAft>
              <a:defRPr/>
            </a:pPr>
            <a:endParaRPr lang="en-US" altLang="zh-CN" sz="2000" kern="12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lnSpc>
                <a:spcPct val="110000"/>
              </a:lnSpc>
              <a:spcAft>
                <a:spcPts val="0"/>
              </a:spcAft>
              <a:defRPr/>
            </a:pP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第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个字节的前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位都是相同的，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项中最长相同的前缀为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位；路由表中这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项可以合并成：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156.26.0.0/22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427011" name="矩形 3"/>
          <p:cNvSpPr>
            <a:spLocks noChangeArrowheads="1"/>
          </p:cNvSpPr>
          <p:nvPr/>
        </p:nvSpPr>
        <p:spPr bwMode="auto">
          <a:xfrm>
            <a:off x="1000100" y="2386013"/>
            <a:ext cx="3786187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03388" indent="-1703388" algn="dist">
              <a:spcAft>
                <a:spcPts val="200"/>
              </a:spcAft>
            </a:pPr>
            <a:r>
              <a:rPr lang="en-US" altLang="zh-CN" sz="2000" b="0" u="none" dirty="0">
                <a:solidFill>
                  <a:srgbClr val="1A3868"/>
                </a:solidFill>
              </a:rPr>
              <a:t>0=</a:t>
            </a:r>
            <a:r>
              <a:rPr lang="en-US" altLang="zh-CN" sz="2000" b="0" u="none" dirty="0">
                <a:solidFill>
                  <a:srgbClr val="C00000"/>
                </a:solidFill>
              </a:rPr>
              <a:t>000000</a:t>
            </a:r>
            <a:r>
              <a:rPr lang="en-US" altLang="zh-CN" sz="2000" b="0" u="none" dirty="0">
                <a:solidFill>
                  <a:srgbClr val="1A3868"/>
                </a:solidFill>
              </a:rPr>
              <a:t>00</a:t>
            </a:r>
            <a:endParaRPr lang="zh-CN" altLang="en-US" sz="2000" b="0" u="none" dirty="0">
              <a:solidFill>
                <a:srgbClr val="1A3868"/>
              </a:solidFill>
            </a:endParaRPr>
          </a:p>
          <a:p>
            <a:pPr marL="1703388" indent="-1703388" algn="dist">
              <a:spcAft>
                <a:spcPts val="200"/>
              </a:spcAft>
            </a:pPr>
            <a:r>
              <a:rPr lang="en-US" altLang="zh-CN" sz="2000" b="0" u="none" dirty="0">
                <a:solidFill>
                  <a:srgbClr val="1A3868"/>
                </a:solidFill>
              </a:rPr>
              <a:t>1=</a:t>
            </a:r>
            <a:r>
              <a:rPr lang="en-US" altLang="zh-CN" sz="2000" b="0" u="none" dirty="0">
                <a:solidFill>
                  <a:srgbClr val="C00000"/>
                </a:solidFill>
              </a:rPr>
              <a:t>000000</a:t>
            </a:r>
            <a:r>
              <a:rPr lang="en-US" altLang="zh-CN" sz="2000" b="0" u="none" dirty="0">
                <a:solidFill>
                  <a:srgbClr val="1A3868"/>
                </a:solidFill>
              </a:rPr>
              <a:t>01</a:t>
            </a:r>
            <a:endParaRPr lang="zh-CN" altLang="en-US" sz="2000" b="0" u="none" dirty="0">
              <a:solidFill>
                <a:srgbClr val="1A3868"/>
              </a:solidFill>
            </a:endParaRPr>
          </a:p>
          <a:p>
            <a:pPr marL="1703388" indent="-1703388" algn="dist">
              <a:spcAft>
                <a:spcPts val="200"/>
              </a:spcAft>
            </a:pPr>
            <a:r>
              <a:rPr lang="en-US" altLang="zh-CN" sz="2000" b="0" u="none" dirty="0">
                <a:solidFill>
                  <a:srgbClr val="1A3868"/>
                </a:solidFill>
              </a:rPr>
              <a:t>2=</a:t>
            </a:r>
            <a:r>
              <a:rPr lang="en-US" altLang="zh-CN" sz="2000" b="0" u="none" dirty="0">
                <a:solidFill>
                  <a:srgbClr val="C00000"/>
                </a:solidFill>
              </a:rPr>
              <a:t>000000</a:t>
            </a:r>
            <a:r>
              <a:rPr lang="en-US" altLang="zh-CN" sz="2000" b="0" u="none" dirty="0">
                <a:solidFill>
                  <a:srgbClr val="1A3868"/>
                </a:solidFill>
              </a:rPr>
              <a:t>10</a:t>
            </a:r>
            <a:endParaRPr lang="zh-CN" altLang="en-US" sz="2000" b="0" u="none" dirty="0">
              <a:solidFill>
                <a:srgbClr val="1A3868"/>
              </a:solidFill>
            </a:endParaRPr>
          </a:p>
          <a:p>
            <a:pPr marL="1703388" indent="-1703388" algn="dist">
              <a:spcAft>
                <a:spcPts val="200"/>
              </a:spcAft>
            </a:pPr>
            <a:r>
              <a:rPr lang="en-US" altLang="zh-CN" sz="2000" b="0" u="none" dirty="0">
                <a:solidFill>
                  <a:srgbClr val="1A3868"/>
                </a:solidFill>
              </a:rPr>
              <a:t>3=</a:t>
            </a:r>
            <a:r>
              <a:rPr lang="en-US" altLang="zh-CN" sz="2000" b="0" u="none" dirty="0">
                <a:solidFill>
                  <a:srgbClr val="C00000"/>
                </a:solidFill>
              </a:rPr>
              <a:t>000000</a:t>
            </a:r>
            <a:r>
              <a:rPr lang="en-US" altLang="zh-CN" sz="2000" b="0" u="none" dirty="0">
                <a:solidFill>
                  <a:srgbClr val="1A3868"/>
                </a:solidFill>
              </a:rPr>
              <a:t>11</a:t>
            </a:r>
            <a:endParaRPr lang="zh-CN" altLang="en-US" sz="2000" b="0" u="none" dirty="0">
              <a:solidFill>
                <a:srgbClr val="1A38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内容占位符 2"/>
          <p:cNvSpPr>
            <a:spLocks noGrp="1"/>
          </p:cNvSpPr>
          <p:nvPr>
            <p:ph idx="4294967295"/>
          </p:nvPr>
        </p:nvSpPr>
        <p:spPr>
          <a:xfrm>
            <a:off x="357159" y="927908"/>
            <a:ext cx="5715040" cy="3716338"/>
          </a:xfrm>
        </p:spPr>
        <p:txBody>
          <a:bodyPr/>
          <a:lstStyle/>
          <a:p>
            <a:pPr marL="266700" indent="-2667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观察 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156.26.56.0/24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～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156.26.59.0/24 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第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个字节：</a:t>
            </a:r>
          </a:p>
          <a:p>
            <a:pPr marL="266700" indent="-2667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defRPr/>
            </a:pPr>
            <a:endParaRPr lang="en-US" altLang="zh-CN" sz="2000" kern="12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defRPr/>
            </a:pPr>
            <a:endParaRPr lang="en-US" altLang="zh-CN" sz="2000" kern="12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None/>
              <a:defRPr/>
            </a:pPr>
            <a:endParaRPr lang="en-US" altLang="zh-CN" sz="2000" kern="12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第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字节的前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位都是相同的。也就是说，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项的最长相同的前缀是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位。因此，在路由表中这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项条目可以合并成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156.26.56.0/22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CN" sz="2000" kern="1200" dirty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8034" name="矩形 3"/>
          <p:cNvSpPr>
            <a:spLocks noChangeArrowheads="1"/>
          </p:cNvSpPr>
          <p:nvPr/>
        </p:nvSpPr>
        <p:spPr bwMode="auto">
          <a:xfrm>
            <a:off x="1214437" y="1429536"/>
            <a:ext cx="32861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dist"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0" u="none" dirty="0">
                <a:solidFill>
                  <a:srgbClr val="1A3868"/>
                </a:solidFill>
              </a:rPr>
              <a:t>56=</a:t>
            </a:r>
            <a:r>
              <a:rPr lang="en-US" altLang="zh-CN" sz="2000" b="0" u="none" dirty="0">
                <a:solidFill>
                  <a:srgbClr val="C00000"/>
                </a:solidFill>
              </a:rPr>
              <a:t>001110</a:t>
            </a:r>
            <a:r>
              <a:rPr lang="en-US" altLang="zh-CN" sz="2000" b="0" u="none" dirty="0">
                <a:solidFill>
                  <a:srgbClr val="1A3868"/>
                </a:solidFill>
              </a:rPr>
              <a:t>00</a:t>
            </a:r>
            <a:endParaRPr lang="zh-CN" altLang="en-US" sz="2000" b="0" u="none" dirty="0">
              <a:solidFill>
                <a:srgbClr val="1A3868"/>
              </a:solidFill>
            </a:endParaRPr>
          </a:p>
          <a:p>
            <a:pPr marL="266700" indent="-266700" algn="dist"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0" u="none" dirty="0">
                <a:solidFill>
                  <a:srgbClr val="1A3868"/>
                </a:solidFill>
              </a:rPr>
              <a:t>57=</a:t>
            </a:r>
            <a:r>
              <a:rPr lang="en-US" altLang="zh-CN" sz="2000" b="0" u="none" dirty="0">
                <a:solidFill>
                  <a:srgbClr val="C00000"/>
                </a:solidFill>
              </a:rPr>
              <a:t>001110</a:t>
            </a:r>
            <a:r>
              <a:rPr lang="en-US" altLang="zh-CN" sz="2000" b="0" u="none" dirty="0">
                <a:solidFill>
                  <a:srgbClr val="1A3868"/>
                </a:solidFill>
              </a:rPr>
              <a:t>01</a:t>
            </a:r>
            <a:endParaRPr lang="zh-CN" altLang="en-US" sz="2000" b="0" u="none" dirty="0">
              <a:solidFill>
                <a:srgbClr val="1A3868"/>
              </a:solidFill>
            </a:endParaRPr>
          </a:p>
          <a:p>
            <a:pPr marL="266700" indent="-266700" algn="dist"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0" u="none" dirty="0">
                <a:solidFill>
                  <a:srgbClr val="1A3868"/>
                </a:solidFill>
              </a:rPr>
              <a:t>58=</a:t>
            </a:r>
            <a:r>
              <a:rPr lang="en-US" altLang="zh-CN" sz="2000" b="0" u="none" dirty="0">
                <a:solidFill>
                  <a:srgbClr val="C00000"/>
                </a:solidFill>
              </a:rPr>
              <a:t>001110</a:t>
            </a:r>
            <a:r>
              <a:rPr lang="en-US" altLang="zh-CN" sz="2000" b="0" u="none" dirty="0">
                <a:solidFill>
                  <a:srgbClr val="1A3868"/>
                </a:solidFill>
              </a:rPr>
              <a:t>10</a:t>
            </a:r>
            <a:endParaRPr lang="zh-CN" altLang="en-US" sz="2000" b="0" u="none" dirty="0">
              <a:solidFill>
                <a:srgbClr val="1A3868"/>
              </a:solidFill>
            </a:endParaRPr>
          </a:p>
          <a:p>
            <a:pPr marL="266700" indent="-266700" algn="dist"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0" u="none" dirty="0">
                <a:solidFill>
                  <a:srgbClr val="1A3868"/>
                </a:solidFill>
              </a:rPr>
              <a:t>59=</a:t>
            </a:r>
            <a:r>
              <a:rPr lang="en-US" altLang="zh-CN" sz="2000" b="0" u="none" dirty="0">
                <a:solidFill>
                  <a:srgbClr val="C00000"/>
                </a:solidFill>
              </a:rPr>
              <a:t>001110</a:t>
            </a:r>
            <a:r>
              <a:rPr lang="en-US" altLang="zh-CN" sz="2000" b="0" u="none" dirty="0">
                <a:solidFill>
                  <a:srgbClr val="1A3868"/>
                </a:solidFill>
              </a:rPr>
              <a:t>11</a:t>
            </a:r>
            <a:endParaRPr lang="zh-CN" altLang="en-US" sz="2000" b="0" u="none" dirty="0">
              <a:solidFill>
                <a:srgbClr val="1A38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500063" y="714375"/>
            <a:ext cx="3786187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000" b="0" u="none" dirty="0">
                <a:solidFill>
                  <a:srgbClr val="1A3868"/>
                </a:solidFill>
                <a:ea typeface="+mn-ea"/>
              </a:rPr>
              <a:t>汇聚之后路由器</a:t>
            </a:r>
            <a:r>
              <a:rPr lang="en-US" altLang="zh-CN" sz="2000" b="0" u="none" dirty="0">
                <a:solidFill>
                  <a:srgbClr val="1A3868"/>
                </a:solidFill>
                <a:ea typeface="+mn-ea"/>
              </a:rPr>
              <a:t>R</a:t>
            </a:r>
            <a:r>
              <a:rPr lang="en-US" altLang="zh-CN" sz="2000" b="0" u="none" baseline="-25000" dirty="0">
                <a:solidFill>
                  <a:srgbClr val="1A3868"/>
                </a:solidFill>
                <a:ea typeface="+mn-ea"/>
              </a:rPr>
              <a:t>G</a:t>
            </a:r>
            <a:r>
              <a:rPr lang="zh-CN" altLang="en-US" sz="2000" b="0" u="none" dirty="0">
                <a:solidFill>
                  <a:srgbClr val="1A3868"/>
                </a:solidFill>
                <a:ea typeface="+mn-ea"/>
              </a:rPr>
              <a:t>的路由表</a:t>
            </a:r>
          </a:p>
        </p:txBody>
      </p:sp>
      <p:graphicFrame>
        <p:nvGraphicFramePr>
          <p:cNvPr id="5" name="Group 148"/>
          <p:cNvGraphicFramePr>
            <a:graphicFrameLocks noGrp="1"/>
          </p:cNvGraphicFramePr>
          <p:nvPr/>
        </p:nvGraphicFramePr>
        <p:xfrm>
          <a:off x="785813" y="1571625"/>
          <a:ext cx="4714881" cy="3085857"/>
        </p:xfrm>
        <a:graphic>
          <a:graphicData uri="http://schemas.openxmlformats.org/drawingml/2006/table">
            <a:tbl>
              <a:tblPr/>
              <a:tblGrid>
                <a:gridCol w="2285989"/>
                <a:gridCol w="2428892"/>
              </a:tblGrid>
              <a:tr h="198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路由器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输出接口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</a:tr>
              <a:tr h="4384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156.26.63.240/30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S0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（直接连接）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</a:tr>
              <a:tr h="4384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156.26.63.244/30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S1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（直接连接）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</a:tr>
              <a:tr h="4384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156.26.63.0/28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S0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</a:tr>
              <a:tr h="4641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156.26.63.16/28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732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S1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732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</a:tr>
              <a:tr h="4641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zh-CN" sz="1800" kern="120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zh-CN" sz="1800" kern="120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800" kern="120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156.26.0.0/22</a:t>
                      </a:r>
                      <a:endParaRPr lang="zh-CN" altLang="zh-CN" sz="1800" kern="120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zh-CN" sz="1800" kern="120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zh-CN" sz="1800" kern="120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800" kern="120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S0</a:t>
                      </a:r>
                      <a:endParaRPr lang="zh-CN" altLang="zh-CN" sz="1800" kern="120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</a:tr>
              <a:tr h="4641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zh-CN" sz="1800" kern="120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zh-CN" sz="1800" kern="120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800" kern="120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156.26.56.0/22</a:t>
                      </a:r>
                      <a:endParaRPr lang="zh-CN" altLang="zh-CN" sz="1800" kern="120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zh-CN" sz="1800" kern="12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altLang="zh-CN" sz="1800" kern="12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80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S1</a:t>
                      </a:r>
                      <a:endParaRPr lang="zh-CN" altLang="zh-CN" sz="1800" kern="12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B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标题 1"/>
          <p:cNvSpPr>
            <a:spLocks noGrp="1"/>
          </p:cNvSpPr>
          <p:nvPr>
            <p:ph type="title" idx="4294967295"/>
          </p:nvPr>
        </p:nvSpPr>
        <p:spPr>
          <a:xfrm>
            <a:off x="500063" y="714375"/>
            <a:ext cx="5511800" cy="993775"/>
          </a:xfrm>
        </p:spPr>
        <p:txBody>
          <a:bodyPr/>
          <a:lstStyle/>
          <a:p>
            <a:pPr algn="l">
              <a:lnSpc>
                <a:spcPct val="140000"/>
              </a:lnSpc>
            </a:pPr>
            <a:r>
              <a:rPr lang="zh-CN" altLang="en-US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四、路由器功能、结构与工作原理</a:t>
            </a:r>
            <a:br>
              <a:rPr lang="zh-CN" altLang="en-US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路由器功能</a:t>
            </a:r>
            <a:endParaRPr lang="en-US" altLang="zh-CN" sz="2400" smtClean="0">
              <a:solidFill>
                <a:srgbClr val="007D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2194" name="内容占位符 2"/>
          <p:cNvSpPr>
            <a:spLocks noGrp="1"/>
          </p:cNvSpPr>
          <p:nvPr>
            <p:ph idx="4294967295"/>
          </p:nvPr>
        </p:nvSpPr>
        <p:spPr>
          <a:xfrm>
            <a:off x="500063" y="1731963"/>
            <a:ext cx="5357821" cy="3073400"/>
          </a:xfrm>
        </p:spPr>
        <p:txBody>
          <a:bodyPr/>
          <a:lstStyle/>
          <a:p>
            <a:pPr marL="268288" indent="-268288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CN" sz="2000" b="1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建立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并维护路由表</a:t>
            </a:r>
            <a:endParaRPr lang="en-US" altLang="zh-CN" sz="2000" kern="1200" dirty="0" smtClean="0">
              <a:solidFill>
                <a:srgbClr val="1A3868"/>
              </a:solidFill>
              <a:latin typeface="+mn-ea"/>
              <a:cs typeface="Times New Roman" pitchFamily="18" charset="0"/>
            </a:endParaRPr>
          </a:p>
          <a:p>
            <a:pPr marL="268288" indent="-268288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000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路由表数据库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与</a:t>
            </a:r>
            <a:r>
              <a:rPr lang="zh-CN" altLang="en-US" sz="2000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网络路由状态数据库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；</a:t>
            </a:r>
            <a:endParaRPr lang="en-US" altLang="zh-CN" sz="2000" kern="1200" dirty="0" smtClean="0">
              <a:solidFill>
                <a:srgbClr val="1A3868"/>
              </a:solidFill>
              <a:latin typeface="+mn-ea"/>
              <a:cs typeface="Times New Roman" pitchFamily="18" charset="0"/>
            </a:endParaRPr>
          </a:p>
          <a:p>
            <a:pPr marL="268288" indent="-268288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000" kern="1200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路由器定期更新路由表；</a:t>
            </a:r>
            <a:endParaRPr lang="en-US" altLang="zh-CN" sz="2000" kern="1200" dirty="0" smtClean="0">
              <a:solidFill>
                <a:srgbClr val="1A3868"/>
              </a:solidFill>
              <a:latin typeface="+mn-ea"/>
              <a:cs typeface="Times New Roman" pitchFamily="18" charset="0"/>
            </a:endParaRPr>
          </a:p>
          <a:p>
            <a:pPr marL="268288" indent="-268288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000" b="1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提供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网络间的分组转发功能</a:t>
            </a:r>
            <a:endParaRPr lang="en-US" altLang="zh-CN" sz="2000" kern="1200" dirty="0" smtClean="0">
              <a:solidFill>
                <a:srgbClr val="1A3868"/>
              </a:solidFill>
              <a:latin typeface="+mn-ea"/>
              <a:cs typeface="Times New Roman" pitchFamily="18" charset="0"/>
            </a:endParaRPr>
          </a:p>
          <a:p>
            <a:pPr marL="268288" indent="-268288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000" kern="1200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检查报文分组的源地址与目的地址；</a:t>
            </a:r>
            <a:endParaRPr lang="en-US" altLang="zh-CN" sz="2000" kern="1200" dirty="0" smtClean="0">
              <a:solidFill>
                <a:srgbClr val="1A3868"/>
              </a:solidFill>
              <a:latin typeface="+mn-ea"/>
              <a:cs typeface="Times New Roman" pitchFamily="18" charset="0"/>
            </a:endParaRPr>
          </a:p>
          <a:p>
            <a:pPr marL="268288" indent="-268288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000" kern="1200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根据路由表数据库的相关信息，决定分组传送路径。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2"/>
          <p:cNvSpPr>
            <a:spLocks noChangeArrowheads="1"/>
          </p:cNvSpPr>
          <p:nvPr/>
        </p:nvSpPr>
        <p:spPr bwMode="auto">
          <a:xfrm>
            <a:off x="274646" y="1676434"/>
            <a:ext cx="5511800" cy="118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u="none" dirty="0">
                <a:solidFill>
                  <a:srgbClr val="194D19"/>
                </a:solidFill>
                <a:latin typeface="华文新魏" pitchFamily="2" charset="-122"/>
              </a:rPr>
              <a:t>第六章 网络层与</a:t>
            </a:r>
            <a:r>
              <a:rPr lang="en-US" altLang="zh-CN" u="none" dirty="0">
                <a:solidFill>
                  <a:srgbClr val="194D19"/>
                </a:solidFill>
                <a:latin typeface="华文新魏" pitchFamily="2" charset="-122"/>
              </a:rPr>
              <a:t>IP</a:t>
            </a:r>
            <a:r>
              <a:rPr lang="zh-CN" altLang="en-US" u="none" dirty="0">
                <a:solidFill>
                  <a:srgbClr val="194D19"/>
                </a:solidFill>
                <a:latin typeface="华文新魏" pitchFamily="2" charset="-122"/>
              </a:rPr>
              <a:t>协议</a:t>
            </a:r>
          </a:p>
          <a:p>
            <a:pPr algn="ctr"/>
            <a:endParaRPr lang="en-US" altLang="zh-CN" sz="1400" u="none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u="none" dirty="0">
                <a:solidFill>
                  <a:srgbClr val="002060"/>
                </a:solidFill>
              </a:rPr>
              <a:t>第四节  </a:t>
            </a:r>
            <a:r>
              <a:rPr lang="zh-CN" altLang="en-US" sz="2400" u="none" dirty="0" smtClean="0">
                <a:solidFill>
                  <a:srgbClr val="002060"/>
                </a:solidFill>
              </a:rPr>
              <a:t>分组交付与路由选择</a:t>
            </a:r>
            <a:endParaRPr lang="zh-CN" altLang="en-US" sz="2400" u="none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标题 1"/>
          <p:cNvSpPr>
            <a:spLocks noGrp="1"/>
          </p:cNvSpPr>
          <p:nvPr>
            <p:ph type="title" idx="4294967295"/>
          </p:nvPr>
        </p:nvSpPr>
        <p:spPr>
          <a:xfrm>
            <a:off x="395288" y="706438"/>
            <a:ext cx="6429375" cy="722312"/>
          </a:xfrm>
        </p:spPr>
        <p:txBody>
          <a:bodyPr/>
          <a:lstStyle/>
          <a:p>
            <a:pPr algn="l"/>
            <a:r>
              <a:rPr lang="zh-CN" altLang="en-US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路由器的结构与工作原理</a:t>
            </a:r>
          </a:p>
        </p:txBody>
      </p:sp>
      <p:sp>
        <p:nvSpPr>
          <p:cNvPr id="393218" name="内容占位符 2"/>
          <p:cNvSpPr>
            <a:spLocks noGrp="1"/>
          </p:cNvSpPr>
          <p:nvPr>
            <p:ph idx="4294967295"/>
          </p:nvPr>
        </p:nvSpPr>
        <p:spPr>
          <a:xfrm>
            <a:off x="428626" y="1357313"/>
            <a:ext cx="5572134" cy="3448050"/>
          </a:xfrm>
        </p:spPr>
        <p:txBody>
          <a:bodyPr/>
          <a:lstStyle/>
          <a:p>
            <a:pPr marL="268288" indent="-268288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000" kern="1200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路由器是一种具有多个输入端口和多个输出端口，</a:t>
            </a:r>
            <a:r>
              <a:rPr lang="zh-CN" altLang="en-US" sz="2000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完成分组转发功能的专用计算机系统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；</a:t>
            </a:r>
            <a:endParaRPr lang="en-US" altLang="zh-CN" sz="2000" kern="1200" dirty="0" smtClean="0">
              <a:solidFill>
                <a:srgbClr val="1A3868"/>
              </a:solidFill>
              <a:latin typeface="+mn-ea"/>
              <a:cs typeface="Times New Roman" pitchFamily="18" charset="0"/>
            </a:endParaRPr>
          </a:p>
          <a:p>
            <a:pPr marL="268288" indent="-268288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000" kern="1200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由</a:t>
            </a:r>
            <a:r>
              <a:rPr lang="zh-CN" altLang="en-US" sz="2000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“路由选择处理机”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和</a:t>
            </a:r>
            <a:r>
              <a:rPr lang="zh-CN" altLang="en-US" sz="2000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“分组处理与交换”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两部分组成。</a:t>
            </a:r>
          </a:p>
        </p:txBody>
      </p:sp>
      <p:pic>
        <p:nvPicPr>
          <p:cNvPr id="4331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90" y="3075170"/>
            <a:ext cx="5929322" cy="17833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标题 1"/>
          <p:cNvSpPr>
            <a:spLocks noGrp="1"/>
          </p:cNvSpPr>
          <p:nvPr>
            <p:ph type="title" idx="4294967295"/>
          </p:nvPr>
        </p:nvSpPr>
        <p:spPr>
          <a:xfrm>
            <a:off x="442913" y="688975"/>
            <a:ext cx="7772400" cy="882650"/>
          </a:xfrm>
        </p:spPr>
        <p:txBody>
          <a:bodyPr/>
          <a:lstStyle/>
          <a:p>
            <a:pPr algn="l"/>
            <a:r>
              <a:rPr lang="zh-CN" altLang="en-US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路由选择处理机</a:t>
            </a:r>
          </a:p>
        </p:txBody>
      </p:sp>
      <p:sp>
        <p:nvSpPr>
          <p:cNvPr id="395266" name="内容占位符 2"/>
          <p:cNvSpPr>
            <a:spLocks noGrp="1"/>
          </p:cNvSpPr>
          <p:nvPr>
            <p:ph idx="4294967295"/>
          </p:nvPr>
        </p:nvSpPr>
        <p:spPr>
          <a:xfrm>
            <a:off x="428596" y="1481942"/>
            <a:ext cx="5429288" cy="2519362"/>
          </a:xfrm>
        </p:spPr>
        <p:txBody>
          <a:bodyPr/>
          <a:lstStyle/>
          <a:p>
            <a:pPr marL="268288" indent="-268288"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en-US" sz="2000" kern="1200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路由选择部分又称为</a:t>
            </a:r>
            <a:r>
              <a:rPr lang="zh-CN" altLang="en-US" sz="2000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控制部分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，其核心构件是路由选择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处理机。</a:t>
            </a:r>
            <a:endParaRPr lang="en-US" altLang="zh-CN" sz="2000" kern="1200" dirty="0" smtClean="0">
              <a:solidFill>
                <a:srgbClr val="1A3868"/>
              </a:solidFill>
              <a:latin typeface="+mn-ea"/>
              <a:cs typeface="Times New Roman" pitchFamily="18" charset="0"/>
            </a:endParaRPr>
          </a:p>
          <a:p>
            <a:pPr marL="268288" indent="-268288"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en-US" sz="2000" kern="1200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路由选择处理机的</a:t>
            </a:r>
            <a:r>
              <a:rPr lang="zh-CN" altLang="en-US" sz="2000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任务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+mn-ea"/>
                <a:cs typeface="Times New Roman" pitchFamily="18" charset="0"/>
              </a:rPr>
              <a:t>是根据所选定的路由选择协议构造路由表，同时从相邻路由器交换路由信息，更新和维护路由表。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标题 1"/>
          <p:cNvSpPr>
            <a:spLocks noGrp="1"/>
          </p:cNvSpPr>
          <p:nvPr>
            <p:ph type="title" idx="4294967295"/>
          </p:nvPr>
        </p:nvSpPr>
        <p:spPr>
          <a:xfrm>
            <a:off x="400050" y="893763"/>
            <a:ext cx="6188075" cy="454025"/>
          </a:xfrm>
        </p:spPr>
        <p:txBody>
          <a:bodyPr/>
          <a:lstStyle/>
          <a:p>
            <a:pPr algn="l"/>
            <a:r>
              <a:rPr lang="zh-CN" altLang="en-US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分组处理与交换部分</a:t>
            </a:r>
          </a:p>
        </p:txBody>
      </p:sp>
      <p:sp>
        <p:nvSpPr>
          <p:cNvPr id="435203" name="内容占位符 2"/>
          <p:cNvSpPr>
            <a:spLocks noGrp="1"/>
          </p:cNvSpPr>
          <p:nvPr>
            <p:ph idx="4294967295"/>
          </p:nvPr>
        </p:nvSpPr>
        <p:spPr>
          <a:xfrm>
            <a:off x="428596" y="1399395"/>
            <a:ext cx="5715040" cy="3101975"/>
          </a:xfrm>
        </p:spPr>
        <p:txBody>
          <a:bodyPr/>
          <a:lstStyle/>
          <a:p>
            <a:pPr marL="266700" indent="-266700">
              <a:lnSpc>
                <a:spcPct val="120000"/>
              </a:lnSpc>
              <a:spcAft>
                <a:spcPct val="20000"/>
              </a:spcAft>
            </a:pPr>
            <a:r>
              <a:rPr lang="zh-CN" altLang="en-US" sz="2000" dirty="0" smtClean="0">
                <a:solidFill>
                  <a:srgbClr val="1A3868"/>
                </a:solidFill>
                <a:latin typeface="微软雅黑" pitchFamily="34" charset="-122"/>
                <a:cs typeface="Times New Roman" pitchFamily="18" charset="0"/>
              </a:rPr>
              <a:t>分组处理与交换部分主要包括：</a:t>
            </a: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交换结构</a:t>
            </a:r>
            <a:r>
              <a:rPr lang="zh-CN" altLang="en-US" sz="2000" dirty="0" smtClean="0">
                <a:solidFill>
                  <a:srgbClr val="1A3868"/>
                </a:solidFill>
                <a:latin typeface="微软雅黑" pitchFamily="34" charset="-122"/>
                <a:cs typeface="Times New Roman" pitchFamily="18" charset="0"/>
              </a:rPr>
              <a:t>、</a:t>
            </a: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一组输入端口和一组输出端口</a:t>
            </a:r>
            <a:r>
              <a:rPr lang="zh-CN" altLang="en-US" sz="2000" dirty="0" smtClean="0">
                <a:solidFill>
                  <a:srgbClr val="1A3868"/>
                </a:solidFill>
                <a:latin typeface="微软雅黑" pitchFamily="34" charset="-122"/>
                <a:cs typeface="Times New Roman" pitchFamily="18" charset="0"/>
              </a:rPr>
              <a:t>；</a:t>
            </a:r>
            <a:endParaRPr lang="en-US" altLang="zh-CN" sz="2000" dirty="0" smtClean="0">
              <a:solidFill>
                <a:srgbClr val="1A3868"/>
              </a:solidFill>
              <a:latin typeface="微软雅黑" pitchFamily="34" charset="-122"/>
              <a:cs typeface="Times New Roman" pitchFamily="18" charset="0"/>
            </a:endParaRPr>
          </a:p>
          <a:p>
            <a:pPr marL="534988" lvl="1" indent="-268288">
              <a:lnSpc>
                <a:spcPct val="120000"/>
              </a:lnSpc>
              <a:spcAft>
                <a:spcPct val="20000"/>
              </a:spcAft>
            </a:pPr>
            <a:r>
              <a:rPr lang="zh-CN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交换结构</a:t>
            </a:r>
            <a:r>
              <a:rPr lang="zh-CN" altLang="en-US" dirty="0" smtClean="0">
                <a:solidFill>
                  <a:srgbClr val="1A3868"/>
                </a:solidFill>
                <a:latin typeface="微软雅黑" pitchFamily="34" charset="-122"/>
                <a:cs typeface="Times New Roman" pitchFamily="18" charset="0"/>
              </a:rPr>
              <a:t>根据转发表对分组进行处理，将输入端口进入的分组从合适的输出端口转发</a:t>
            </a:r>
            <a:r>
              <a:rPr lang="zh-CN" altLang="en-US" dirty="0" smtClean="0">
                <a:solidFill>
                  <a:srgbClr val="1A3868"/>
                </a:solidFill>
                <a:latin typeface="微软雅黑" pitchFamily="34" charset="-122"/>
                <a:cs typeface="Times New Roman" pitchFamily="18" charset="0"/>
              </a:rPr>
              <a:t>出去。</a:t>
            </a:r>
            <a:endParaRPr lang="zh-CN" altLang="en-US" dirty="0" smtClean="0">
              <a:solidFill>
                <a:srgbClr val="1A3868"/>
              </a:solidFill>
              <a:latin typeface="微软雅黑" pitchFamily="34" charset="-122"/>
              <a:cs typeface="Times New Roman" pitchFamily="18" charset="0"/>
            </a:endParaRPr>
          </a:p>
          <a:p>
            <a:pPr marL="534988" lvl="1" indent="-268288">
              <a:lnSpc>
                <a:spcPct val="120000"/>
              </a:lnSpc>
              <a:spcAft>
                <a:spcPct val="20000"/>
              </a:spcAft>
            </a:pPr>
            <a:r>
              <a:rPr lang="zh-CN" altLang="en-US" dirty="0" smtClean="0">
                <a:solidFill>
                  <a:srgbClr val="1A3868"/>
                </a:solidFill>
                <a:latin typeface="微软雅黑" pitchFamily="34" charset="-122"/>
                <a:cs typeface="Times New Roman" pitchFamily="18" charset="0"/>
              </a:rPr>
              <a:t>路由器每个</a:t>
            </a:r>
            <a:r>
              <a:rPr lang="zh-CN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输入和输出端口</a:t>
            </a:r>
            <a:r>
              <a:rPr lang="zh-CN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中，各</a:t>
            </a:r>
            <a:r>
              <a:rPr lang="zh-CN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有三个模块</a:t>
            </a:r>
            <a:r>
              <a:rPr lang="zh-CN" altLang="en-US" dirty="0" smtClean="0">
                <a:solidFill>
                  <a:srgbClr val="1A3868"/>
                </a:solidFill>
                <a:latin typeface="微软雅黑" pitchFamily="34" charset="-122"/>
                <a:cs typeface="Times New Roman" pitchFamily="18" charset="0"/>
              </a:rPr>
              <a:t>，对应于</a:t>
            </a:r>
            <a:r>
              <a:rPr lang="zh-CN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物理层、数据链路层和</a:t>
            </a:r>
            <a:r>
              <a:rPr lang="zh-CN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网络层。</a:t>
            </a:r>
            <a:endParaRPr lang="zh-CN" altLang="en-US" dirty="0" smtClean="0">
              <a:solidFill>
                <a:srgbClr val="1A3868"/>
              </a:solidFill>
              <a:latin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标题 1"/>
          <p:cNvSpPr>
            <a:spLocks noGrp="1"/>
          </p:cNvSpPr>
          <p:nvPr>
            <p:ph type="title" idx="4294967295"/>
          </p:nvPr>
        </p:nvSpPr>
        <p:spPr>
          <a:xfrm>
            <a:off x="357158" y="715156"/>
            <a:ext cx="6429375" cy="674688"/>
          </a:xfrm>
        </p:spPr>
        <p:txBody>
          <a:bodyPr/>
          <a:lstStyle/>
          <a:p>
            <a:pPr algn="l"/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转发分组的速率</a:t>
            </a:r>
          </a:p>
        </p:txBody>
      </p:sp>
      <p:sp>
        <p:nvSpPr>
          <p:cNvPr id="437251" name="内容占位符 2"/>
          <p:cNvSpPr>
            <a:spLocks noGrp="1"/>
          </p:cNvSpPr>
          <p:nvPr>
            <p:ph idx="4294967295"/>
          </p:nvPr>
        </p:nvSpPr>
        <p:spPr>
          <a:xfrm>
            <a:off x="357158" y="1276350"/>
            <a:ext cx="5743585" cy="3448050"/>
          </a:xfrm>
        </p:spPr>
        <p:txBody>
          <a:bodyPr/>
          <a:lstStyle/>
          <a:p>
            <a:pPr marL="266700" indent="-266700">
              <a:lnSpc>
                <a:spcPct val="120000"/>
              </a:lnSpc>
              <a:spcAft>
                <a:spcPct val="20000"/>
              </a:spcAft>
            </a:pP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衡量路由器性能的重要参数</a:t>
            </a:r>
            <a:r>
              <a:rPr lang="zh-CN" altLang="en-US" sz="2000" dirty="0" smtClean="0">
                <a:solidFill>
                  <a:srgbClr val="1A3868"/>
                </a:solidFill>
                <a:latin typeface="微软雅黑" pitchFamily="34" charset="-122"/>
                <a:cs typeface="Times New Roman" pitchFamily="18" charset="0"/>
              </a:rPr>
              <a:t>是路由器每秒钟能够</a:t>
            </a: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转发分组的</a:t>
            </a: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速率。</a:t>
            </a:r>
            <a:endParaRPr lang="en-US" altLang="zh-CN" sz="2000" dirty="0" smtClean="0">
              <a:solidFill>
                <a:srgbClr val="1A3868"/>
              </a:solidFill>
              <a:latin typeface="微软雅黑" pitchFamily="34" charset="-122"/>
              <a:cs typeface="Times New Roman" pitchFamily="18" charset="0"/>
            </a:endParaRPr>
          </a:p>
          <a:p>
            <a:pPr marL="266700" indent="-266700">
              <a:lnSpc>
                <a:spcPct val="120000"/>
              </a:lnSpc>
              <a:spcAft>
                <a:spcPct val="20000"/>
              </a:spcAft>
            </a:pP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最理想的状况</a:t>
            </a:r>
            <a:r>
              <a:rPr lang="zh-CN" altLang="en-US" sz="2000" dirty="0" smtClean="0">
                <a:solidFill>
                  <a:srgbClr val="1A3868"/>
                </a:solidFill>
                <a:latin typeface="微软雅黑" pitchFamily="34" charset="-122"/>
                <a:cs typeface="Times New Roman" pitchFamily="18" charset="0"/>
              </a:rPr>
              <a:t>是</a:t>
            </a: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路由器分组处理速率等于输入端口的线路传送速率</a:t>
            </a:r>
            <a:r>
              <a:rPr lang="zh-CN" altLang="en-US" sz="2000" dirty="0" smtClean="0">
                <a:solidFill>
                  <a:srgbClr val="1A3868"/>
                </a:solidFill>
                <a:latin typeface="微软雅黑" pitchFamily="34" charset="-122"/>
                <a:cs typeface="Times New Roman" pitchFamily="18" charset="0"/>
              </a:rPr>
              <a:t>，人们将路由器的这种能力称为</a:t>
            </a:r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线速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line speed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）。</a:t>
            </a:r>
            <a:endParaRPr lang="en-US" altLang="zh-CN" sz="20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lnSpc>
                <a:spcPct val="120000"/>
              </a:lnSpc>
              <a:spcAft>
                <a:spcPct val="20000"/>
              </a:spcAft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如果使用的是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OC-48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链路，速率为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2.488Gbps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，分组长度为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256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字节。如果路由器的处理能力达到线速，就要求路由器每秒钟能处理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1.2148×10</a:t>
            </a:r>
            <a:r>
              <a:rPr lang="en-US" altLang="zh-CN" sz="2000" baseline="30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个分组，记作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1.2148Mpps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标题 1"/>
          <p:cNvSpPr>
            <a:spLocks noGrp="1"/>
          </p:cNvSpPr>
          <p:nvPr>
            <p:ph type="title" idx="4294967295"/>
          </p:nvPr>
        </p:nvSpPr>
        <p:spPr>
          <a:xfrm>
            <a:off x="400050" y="715156"/>
            <a:ext cx="7772400" cy="720725"/>
          </a:xfrm>
        </p:spPr>
        <p:txBody>
          <a:bodyPr/>
          <a:lstStyle/>
          <a:p>
            <a:pPr algn="l"/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排队队列</a:t>
            </a:r>
          </a:p>
        </p:txBody>
      </p:sp>
      <p:sp>
        <p:nvSpPr>
          <p:cNvPr id="439299" name="内容占位符 2"/>
          <p:cNvSpPr>
            <a:spLocks noGrp="1"/>
          </p:cNvSpPr>
          <p:nvPr>
            <p:ph idx="4294967295"/>
          </p:nvPr>
        </p:nvSpPr>
        <p:spPr>
          <a:xfrm>
            <a:off x="465139" y="1393047"/>
            <a:ext cx="5678497" cy="3394075"/>
          </a:xfrm>
        </p:spPr>
        <p:txBody>
          <a:bodyPr/>
          <a:lstStyle/>
          <a:p>
            <a:pPr marL="266700" indent="-266700">
              <a:lnSpc>
                <a:spcPct val="110000"/>
              </a:lnSpc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当一个分组到达一个输入端口时需要在输入队列中排队等待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处理。</a:t>
            </a:r>
            <a:endParaRPr lang="en-US" altLang="zh-CN" sz="20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lnSpc>
                <a:spcPct val="110000"/>
              </a:lnSpc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路由器输出端口设有缓存，存储等待转发的输出分组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队列。</a:t>
            </a:r>
            <a:endParaRPr lang="en-US" altLang="zh-CN" sz="20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lnSpc>
                <a:spcPct val="110000"/>
              </a:lnSpc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只要路由器的接收分组速率、处理分组速率、输出分组速率小于线速，</a:t>
            </a: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无论是输入端口、处理分组过程与输出端口都会出现排队等待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，产生分组转发延时，严重时会由于队列长度不够而溢出，造成分组丢失</a:t>
            </a:r>
            <a:r>
              <a:rPr lang="zh-CN" altLang="en-US" sz="1600" b="1" dirty="0" smtClean="0">
                <a:solidFill>
                  <a:srgbClr val="2D2DB9"/>
                </a:solidFill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内容占位符 2"/>
          <p:cNvSpPr>
            <a:spLocks noGrp="1"/>
          </p:cNvSpPr>
          <p:nvPr>
            <p:ph idx="4294967295"/>
          </p:nvPr>
        </p:nvSpPr>
        <p:spPr>
          <a:xfrm>
            <a:off x="458807" y="998549"/>
            <a:ext cx="5541963" cy="572286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一、分组交付和路由选择</a:t>
            </a:r>
            <a:r>
              <a:rPr lang="zh-CN" altLang="en-US" b="1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的基本概念</a:t>
            </a:r>
          </a:p>
        </p:txBody>
      </p:sp>
      <p:sp>
        <p:nvSpPr>
          <p:cNvPr id="419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357387" name="内容占位符 2"/>
          <p:cNvSpPr>
            <a:spLocks/>
          </p:cNvSpPr>
          <p:nvPr/>
        </p:nvSpPr>
        <p:spPr bwMode="auto">
          <a:xfrm>
            <a:off x="500073" y="1499397"/>
            <a:ext cx="5643563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spcAft>
                <a:spcPct val="10000"/>
              </a:spcAft>
              <a:defRPr/>
            </a:pPr>
            <a:r>
              <a:rPr lang="zh-CN" altLang="en-US" sz="2400" u="none" dirty="0">
                <a:solidFill>
                  <a:srgbClr val="007D7A"/>
                </a:solidFill>
                <a:ea typeface="+mn-ea"/>
              </a:rPr>
              <a:t>分组交付</a:t>
            </a:r>
            <a:r>
              <a:rPr lang="en-US" altLang="zh-CN" sz="2400" u="none" dirty="0">
                <a:solidFill>
                  <a:srgbClr val="007D7A"/>
                </a:solidFill>
                <a:ea typeface="+mn-ea"/>
              </a:rPr>
              <a:t>(forwarding)</a:t>
            </a:r>
          </a:p>
          <a:p>
            <a:pPr marL="268288" indent="-268288" eaLnBrk="0" hangingPunct="0">
              <a:lnSpc>
                <a:spcPct val="120000"/>
              </a:lnSpc>
              <a:spcBef>
                <a:spcPct val="2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zh-CN" altLang="en-US" sz="2000" b="0" u="none" dirty="0">
                <a:solidFill>
                  <a:srgbClr val="1A3868"/>
                </a:solidFill>
                <a:ea typeface="+mn-ea"/>
              </a:rPr>
              <a:t>互联网中主机、路由器转发</a:t>
            </a:r>
            <a:r>
              <a:rPr lang="en-US" altLang="zh-CN" sz="2000" b="0" u="none" dirty="0">
                <a:solidFill>
                  <a:srgbClr val="1A3868"/>
                </a:solidFill>
                <a:ea typeface="+mn-ea"/>
              </a:rPr>
              <a:t>IP</a:t>
            </a:r>
            <a:r>
              <a:rPr lang="zh-CN" altLang="en-US" sz="2000" b="0" u="none" dirty="0">
                <a:solidFill>
                  <a:srgbClr val="1A3868"/>
                </a:solidFill>
                <a:ea typeface="+mn-ea"/>
              </a:rPr>
              <a:t>分组的过程。</a:t>
            </a:r>
            <a:endParaRPr lang="en-US" altLang="zh-CN" sz="2000" b="0" u="none" dirty="0">
              <a:solidFill>
                <a:srgbClr val="1A3868"/>
              </a:solidFill>
              <a:ea typeface="+mn-ea"/>
            </a:endParaRPr>
          </a:p>
          <a:p>
            <a:pPr marL="268288" indent="-268288" eaLnBrk="0" hangingPunct="0">
              <a:lnSpc>
                <a:spcPct val="120000"/>
              </a:lnSpc>
              <a:spcBef>
                <a:spcPct val="2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zh-CN" altLang="en-US" sz="2000" b="0" u="none" dirty="0">
                <a:solidFill>
                  <a:srgbClr val="1A3868"/>
                </a:solidFill>
                <a:ea typeface="+mn-ea"/>
              </a:rPr>
              <a:t>分为两类：直接交付和间接交付。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6" name="内容占位符 2"/>
          <p:cNvSpPr>
            <a:spLocks noGrp="1"/>
          </p:cNvSpPr>
          <p:nvPr>
            <p:ph idx="4294967295"/>
          </p:nvPr>
        </p:nvSpPr>
        <p:spPr>
          <a:xfrm>
            <a:off x="387359" y="857250"/>
            <a:ext cx="5541963" cy="1012825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分组交付的过程</a:t>
            </a:r>
          </a:p>
        </p:txBody>
      </p:sp>
      <p:sp>
        <p:nvSpPr>
          <p:cNvPr id="40755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2" name="AutoShape 8"/>
          <p:cNvSpPr>
            <a:spLocks noChangeArrowheads="1"/>
          </p:cNvSpPr>
          <p:nvPr/>
        </p:nvSpPr>
        <p:spPr bwMode="auto">
          <a:xfrm>
            <a:off x="3143240" y="857250"/>
            <a:ext cx="2952750" cy="865188"/>
          </a:xfrm>
          <a:prstGeom prst="wedgeRoundRectCallout">
            <a:avLst>
              <a:gd name="adj1" fmla="val -46667"/>
              <a:gd name="adj2" fmla="val 76606"/>
              <a:gd name="adj3" fmla="val 16667"/>
            </a:avLst>
          </a:prstGeom>
          <a:solidFill>
            <a:srgbClr val="23647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zh-CN" altLang="en-US" sz="2400" b="0" u="none">
                <a:solidFill>
                  <a:srgbClr val="FFFF00"/>
                </a:solidFill>
                <a:latin typeface="Copperplate Gothic Bold"/>
                <a:ea typeface="华文行楷" pitchFamily="2" charset="-122"/>
              </a:rPr>
              <a:t>默认路由器</a:t>
            </a:r>
          </a:p>
          <a:p>
            <a:pPr algn="ctr" eaLnBrk="0" hangingPunct="0"/>
            <a:r>
              <a:rPr lang="zh-CN" altLang="en-US" sz="2400" b="0" u="none">
                <a:solidFill>
                  <a:srgbClr val="FFFF00"/>
                </a:solidFill>
                <a:latin typeface="Copperplate Gothic Bold"/>
                <a:ea typeface="华文行楷" pitchFamily="2" charset="-122"/>
              </a:rPr>
              <a:t>（第一跳路由器）</a:t>
            </a:r>
          </a:p>
        </p:txBody>
      </p:sp>
      <p:graphicFrame>
        <p:nvGraphicFramePr>
          <p:cNvPr id="407555" name="Object 5"/>
          <p:cNvGraphicFramePr>
            <a:graphicFrameLocks noChangeAspect="1"/>
          </p:cNvGraphicFramePr>
          <p:nvPr/>
        </p:nvGraphicFramePr>
        <p:xfrm>
          <a:off x="285720" y="1366838"/>
          <a:ext cx="6049975" cy="3411730"/>
        </p:xfrm>
        <a:graphic>
          <a:graphicData uri="http://schemas.openxmlformats.org/presentationml/2006/ole">
            <p:oleObj spid="_x0000_s407555" name="Visio" r:id="rId4" imgW="5266880" imgH="2970079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1" name="标题 1"/>
          <p:cNvSpPr>
            <a:spLocks noGrp="1"/>
          </p:cNvSpPr>
          <p:nvPr>
            <p:ph type="title" idx="4294967295"/>
          </p:nvPr>
        </p:nvSpPr>
        <p:spPr>
          <a:xfrm>
            <a:off x="428625" y="785813"/>
            <a:ext cx="6429375" cy="714375"/>
          </a:xfrm>
        </p:spPr>
        <p:txBody>
          <a:bodyPr/>
          <a:lstStyle/>
          <a:p>
            <a:pPr algn="l">
              <a:spcAft>
                <a:spcPct val="30000"/>
              </a:spcAft>
              <a:defRPr/>
            </a:pPr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路由选择</a:t>
            </a:r>
            <a:endParaRPr lang="zh-CN" altLang="en-US" sz="1600" dirty="0">
              <a:solidFill>
                <a:srgbClr val="2D2DB9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8596" y="1397800"/>
            <a:ext cx="5429247" cy="20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eaLnBrk="0" hangingPunct="0">
              <a:lnSpc>
                <a:spcPct val="150000"/>
              </a:lnSpc>
              <a:spcBef>
                <a:spcPct val="2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zh-CN" altLang="en-US" sz="2000" b="0" u="none" dirty="0">
                <a:solidFill>
                  <a:srgbClr val="1A3868"/>
                </a:solidFill>
                <a:ea typeface="+mn-ea"/>
              </a:rPr>
              <a:t>路由器从</a:t>
            </a:r>
            <a:r>
              <a:rPr lang="zh-CN" altLang="en-US" sz="2000" b="0" u="none" dirty="0">
                <a:solidFill>
                  <a:srgbClr val="C00000"/>
                </a:solidFill>
                <a:ea typeface="+mn-ea"/>
              </a:rPr>
              <a:t>路由表</a:t>
            </a:r>
            <a:r>
              <a:rPr lang="zh-CN" altLang="en-US" sz="2000" b="0" u="none" dirty="0">
                <a:solidFill>
                  <a:srgbClr val="1A3868"/>
                </a:solidFill>
                <a:ea typeface="+mn-ea"/>
              </a:rPr>
              <a:t>中找到下一个路由器的</a:t>
            </a:r>
            <a:r>
              <a:rPr lang="en-US" altLang="zh-CN" sz="2000" b="0" u="none" dirty="0">
                <a:solidFill>
                  <a:srgbClr val="1A3868"/>
                </a:solidFill>
                <a:ea typeface="+mn-ea"/>
              </a:rPr>
              <a:t>IP</a:t>
            </a:r>
            <a:r>
              <a:rPr lang="zh-CN" altLang="en-US" sz="2000" b="0" u="none" dirty="0">
                <a:solidFill>
                  <a:srgbClr val="1A3868"/>
                </a:solidFill>
                <a:ea typeface="+mn-ea"/>
              </a:rPr>
              <a:t>地址，然后将分组传给下一个路由器。</a:t>
            </a:r>
            <a:endParaRPr lang="en-US" altLang="zh-CN" sz="2000" b="0" u="none" dirty="0">
              <a:solidFill>
                <a:srgbClr val="1A3868"/>
              </a:solidFill>
              <a:ea typeface="+mn-ea"/>
            </a:endParaRPr>
          </a:p>
          <a:p>
            <a:pPr marL="266700" indent="-266700" eaLnBrk="0" hangingPunct="0">
              <a:lnSpc>
                <a:spcPct val="150000"/>
              </a:lnSpc>
              <a:spcBef>
                <a:spcPct val="2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zh-CN" altLang="en-US" sz="2000" b="0" u="none" dirty="0">
                <a:solidFill>
                  <a:srgbClr val="1A3868"/>
                </a:solidFill>
                <a:ea typeface="+mn-ea"/>
              </a:rPr>
              <a:t>路由选择的核心是</a:t>
            </a:r>
            <a:r>
              <a:rPr lang="zh-CN" altLang="en-US" sz="2000" b="0" u="none" dirty="0">
                <a:solidFill>
                  <a:srgbClr val="C00000"/>
                </a:solidFill>
                <a:ea typeface="+mn-ea"/>
              </a:rPr>
              <a:t>路由选择算法</a:t>
            </a:r>
            <a:r>
              <a:rPr lang="zh-CN" altLang="en-US" sz="2000" b="0" u="none" dirty="0">
                <a:solidFill>
                  <a:srgbClr val="1A3868"/>
                </a:solidFill>
                <a:ea typeface="+mn-ea"/>
              </a:rPr>
              <a:t>，为生成路由表提供算法依据。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5" name="标题 1"/>
          <p:cNvSpPr>
            <a:spLocks noGrp="1"/>
          </p:cNvSpPr>
          <p:nvPr>
            <p:ph type="title" idx="4294967295"/>
          </p:nvPr>
        </p:nvSpPr>
        <p:spPr>
          <a:xfrm>
            <a:off x="428596" y="714375"/>
            <a:ext cx="6429375" cy="668338"/>
          </a:xfrm>
        </p:spPr>
        <p:txBody>
          <a:bodyPr/>
          <a:lstStyle/>
          <a:p>
            <a:pPr algn="l">
              <a:defRPr/>
            </a:pPr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路由选择</a:t>
            </a:r>
            <a:r>
              <a:rPr lang="zh-CN" altLang="en-US" sz="2400" dirty="0">
                <a:solidFill>
                  <a:srgbClr val="007D7A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算法的主要参数</a:t>
            </a:r>
          </a:p>
        </p:txBody>
      </p:sp>
      <p:sp>
        <p:nvSpPr>
          <p:cNvPr id="359426" name="内容占位符 2"/>
          <p:cNvSpPr>
            <a:spLocks noGrp="1"/>
          </p:cNvSpPr>
          <p:nvPr>
            <p:ph idx="4294967295"/>
          </p:nvPr>
        </p:nvSpPr>
        <p:spPr>
          <a:xfrm>
            <a:off x="428614" y="1445435"/>
            <a:ext cx="5643555" cy="3341687"/>
          </a:xfrm>
        </p:spPr>
        <p:txBody>
          <a:bodyPr/>
          <a:lstStyle/>
          <a:p>
            <a:pPr marL="266700" indent="-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跳数 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一个分组从源结点到达目的结点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经过</a:t>
            </a:r>
            <a:endParaRPr lang="en-US" altLang="zh-CN" sz="2000" kern="12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的路由器的个数</a:t>
            </a:r>
            <a:endParaRPr lang="en-US" altLang="zh-CN" sz="2000" kern="1200" dirty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带宽 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链路的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传输速率</a:t>
            </a:r>
            <a:endParaRPr lang="en-US" altLang="zh-CN" sz="2000" kern="1200" dirty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延时 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一个分组从源结点到达目的结 点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花费</a:t>
            </a:r>
            <a:endParaRPr lang="en-US" altLang="zh-CN" sz="2000" kern="12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的时间</a:t>
            </a:r>
            <a:endParaRPr lang="en-US" altLang="zh-CN" sz="2000" kern="1200" dirty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负载 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通过路由器或线路的单位时间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通信量</a:t>
            </a:r>
            <a:endParaRPr lang="en-US" altLang="zh-CN" sz="2000" kern="1200" dirty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可靠性 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传输过程中的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误码率</a:t>
            </a:r>
            <a:endParaRPr lang="en-US" altLang="zh-CN" sz="2000" kern="1200" dirty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开销 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传输过程中所耗费的链路带宽、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通信</a:t>
            </a:r>
            <a:endParaRPr lang="en-US" altLang="zh-CN" sz="2000" kern="12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费用等</a:t>
            </a:r>
            <a:endParaRPr lang="zh-CN" altLang="en-US" sz="1600" b="1" dirty="0">
              <a:solidFill>
                <a:srgbClr val="2D2DB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9429" name="Rectangle 5"/>
          <p:cNvSpPr>
            <a:spLocks noChangeArrowheads="1"/>
          </p:cNvSpPr>
          <p:nvPr/>
        </p:nvSpPr>
        <p:spPr bwMode="auto">
          <a:xfrm>
            <a:off x="1357261" y="1302559"/>
            <a:ext cx="576262" cy="3286148"/>
          </a:xfrm>
          <a:prstGeom prst="rect">
            <a:avLst/>
          </a:prstGeom>
          <a:solidFill>
            <a:srgbClr val="23647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20000"/>
              </a:lnSpc>
            </a:pPr>
            <a:r>
              <a:rPr lang="zh-CN" altLang="en-US" sz="2400" b="0" u="none" dirty="0">
                <a:solidFill>
                  <a:srgbClr val="FFFF00"/>
                </a:solidFill>
                <a:latin typeface="Copperplate Gothic Bold"/>
                <a:ea typeface="华文行楷" pitchFamily="2" charset="-122"/>
              </a:rPr>
              <a:t>少</a:t>
            </a:r>
          </a:p>
          <a:p>
            <a:pPr eaLnBrk="0" hangingPunct="0">
              <a:lnSpc>
                <a:spcPct val="120000"/>
              </a:lnSpc>
            </a:pPr>
            <a:endParaRPr lang="zh-CN" altLang="en-US" sz="1200" b="0" u="none" dirty="0">
              <a:solidFill>
                <a:srgbClr val="FFFF00"/>
              </a:solidFill>
              <a:latin typeface="Copperplate Gothic Bold"/>
              <a:ea typeface="华文行楷" pitchFamily="2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 b="0" u="none" dirty="0">
                <a:solidFill>
                  <a:srgbClr val="FFFF00"/>
                </a:solidFill>
                <a:latin typeface="Copperplate Gothic Bold"/>
                <a:ea typeface="华文行楷" pitchFamily="2" charset="-122"/>
              </a:rPr>
              <a:t>高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400" b="0" u="none" dirty="0">
                <a:solidFill>
                  <a:srgbClr val="FFFF00"/>
                </a:solidFill>
                <a:latin typeface="Copperplate Gothic Bold"/>
                <a:ea typeface="华文行楷" pitchFamily="2" charset="-122"/>
              </a:rPr>
              <a:t>低</a:t>
            </a:r>
          </a:p>
          <a:p>
            <a:pPr eaLnBrk="0" hangingPunct="0">
              <a:lnSpc>
                <a:spcPct val="120000"/>
              </a:lnSpc>
            </a:pPr>
            <a:endParaRPr lang="en-US" altLang="zh-CN" sz="1200" b="0" u="none" dirty="0" smtClean="0">
              <a:solidFill>
                <a:srgbClr val="FFFF00"/>
              </a:solidFill>
              <a:latin typeface="Copperplate Gothic Bold"/>
              <a:ea typeface="华文行楷" pitchFamily="2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 b="0" u="none" dirty="0" smtClean="0">
                <a:solidFill>
                  <a:srgbClr val="FFFF00"/>
                </a:solidFill>
                <a:latin typeface="Copperplate Gothic Bold"/>
                <a:ea typeface="华文行楷" pitchFamily="2" charset="-122"/>
              </a:rPr>
              <a:t>大</a:t>
            </a:r>
            <a:endParaRPr lang="zh-CN" altLang="en-US" sz="2400" b="0" u="none" dirty="0">
              <a:solidFill>
                <a:srgbClr val="FFFF00"/>
              </a:solidFill>
              <a:latin typeface="Copperplate Gothic Bold"/>
              <a:ea typeface="华文行楷" pitchFamily="2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 b="0" u="none" dirty="0">
                <a:solidFill>
                  <a:srgbClr val="FFFF00"/>
                </a:solidFill>
                <a:latin typeface="Copperplate Gothic Bold"/>
                <a:ea typeface="华文行楷" pitchFamily="2" charset="-122"/>
              </a:rPr>
              <a:t>高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400" b="0" u="none" dirty="0">
                <a:solidFill>
                  <a:srgbClr val="FFFF00"/>
                </a:solidFill>
                <a:latin typeface="Copperplate Gothic Bold"/>
                <a:ea typeface="华文行楷" pitchFamily="2" charset="-122"/>
              </a:rPr>
              <a:t>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9" name="标题 1"/>
          <p:cNvSpPr>
            <a:spLocks noGrp="1"/>
          </p:cNvSpPr>
          <p:nvPr>
            <p:ph type="title" idx="4294967295"/>
          </p:nvPr>
        </p:nvSpPr>
        <p:spPr>
          <a:xfrm>
            <a:off x="428641" y="642938"/>
            <a:ext cx="6429375" cy="857250"/>
          </a:xfrm>
        </p:spPr>
        <p:txBody>
          <a:bodyPr/>
          <a:lstStyle/>
          <a:p>
            <a:pPr algn="l">
              <a:defRPr/>
            </a:pPr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二、路由选择算法</a:t>
            </a:r>
            <a:endParaRPr lang="zh-CN" altLang="en-US" sz="2400" dirty="0">
              <a:solidFill>
                <a:srgbClr val="007D7A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0452" name="内容占位符 2"/>
          <p:cNvSpPr>
            <a:spLocks/>
          </p:cNvSpPr>
          <p:nvPr/>
        </p:nvSpPr>
        <p:spPr bwMode="auto">
          <a:xfrm>
            <a:off x="428596" y="1356532"/>
            <a:ext cx="5500684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 eaLnBrk="0" hangingPunct="0">
              <a:lnSpc>
                <a:spcPct val="120000"/>
              </a:lnSpc>
              <a:spcBef>
                <a:spcPct val="2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zh-CN" altLang="en-US" sz="2000" b="0" u="none" dirty="0">
                <a:solidFill>
                  <a:srgbClr val="1A3868"/>
                </a:solidFill>
                <a:ea typeface="+mn-ea"/>
              </a:rPr>
              <a:t>互联网中每一台路由器都保存一个</a:t>
            </a:r>
            <a:r>
              <a:rPr lang="zh-CN" altLang="en-US" sz="2000" b="0" u="none" dirty="0">
                <a:solidFill>
                  <a:srgbClr val="C00000"/>
                </a:solidFill>
                <a:ea typeface="+mn-ea"/>
              </a:rPr>
              <a:t>路由表</a:t>
            </a:r>
            <a:r>
              <a:rPr lang="zh-CN" altLang="en-US" sz="2000" b="0" u="none" dirty="0">
                <a:solidFill>
                  <a:srgbClr val="1A3868"/>
                </a:solidFill>
                <a:ea typeface="+mn-ea"/>
              </a:rPr>
              <a:t>，</a:t>
            </a:r>
            <a:r>
              <a:rPr lang="zh-CN" altLang="en-US" sz="2000" b="0" u="none" dirty="0">
                <a:solidFill>
                  <a:srgbClr val="1A3868"/>
                </a:solidFill>
              </a:rPr>
              <a:t>存储可能的目的地址与如何到达目的地址的信息。</a:t>
            </a:r>
            <a:endParaRPr lang="en-US" altLang="zh-CN" sz="2000" b="0" u="none" dirty="0">
              <a:solidFill>
                <a:srgbClr val="1A3868"/>
              </a:solidFill>
            </a:endParaRPr>
          </a:p>
          <a:p>
            <a:pPr marL="266700" indent="-266700" eaLnBrk="0" hangingPunct="0">
              <a:lnSpc>
                <a:spcPct val="120000"/>
              </a:lnSpc>
              <a:spcBef>
                <a:spcPct val="2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zh-CN" altLang="en-US" sz="2000" b="0" u="none" dirty="0">
                <a:solidFill>
                  <a:srgbClr val="1A3868"/>
                </a:solidFill>
                <a:ea typeface="+mn-ea"/>
              </a:rPr>
              <a:t>路由器采用</a:t>
            </a:r>
            <a:r>
              <a:rPr lang="zh-CN" altLang="en-US" sz="2000" b="0" u="none" dirty="0">
                <a:solidFill>
                  <a:srgbClr val="C00000"/>
                </a:solidFill>
                <a:ea typeface="+mn-ea"/>
              </a:rPr>
              <a:t>表驱动</a:t>
            </a:r>
            <a:r>
              <a:rPr lang="zh-CN" altLang="en-US" sz="2000" b="0" u="none" dirty="0">
                <a:solidFill>
                  <a:srgbClr val="1A3868"/>
                </a:solidFill>
                <a:ea typeface="+mn-ea"/>
              </a:rPr>
              <a:t>的路由选择算法，路由选择通过查表的方式进行。</a:t>
            </a:r>
          </a:p>
          <a:p>
            <a:pPr marL="266700" indent="-266700" eaLnBrk="0" hangingPunct="0">
              <a:lnSpc>
                <a:spcPct val="120000"/>
              </a:lnSpc>
              <a:spcBef>
                <a:spcPct val="2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zh-CN" altLang="en-US" sz="2000" b="0" u="none" dirty="0">
                <a:solidFill>
                  <a:srgbClr val="1A3868"/>
                </a:solidFill>
                <a:ea typeface="+mn-ea"/>
              </a:rPr>
              <a:t>从路由选择算法对网络拓扑和通信量变化的自适应能力的角度划分，分为</a:t>
            </a:r>
            <a:r>
              <a:rPr lang="zh-CN" altLang="en-US" sz="2000" b="0" u="none" dirty="0">
                <a:solidFill>
                  <a:srgbClr val="C00000"/>
                </a:solidFill>
                <a:ea typeface="+mn-ea"/>
              </a:rPr>
              <a:t>静态和动态</a:t>
            </a:r>
            <a:r>
              <a:rPr lang="zh-CN" altLang="en-US" sz="2000" b="0" u="none" dirty="0">
                <a:solidFill>
                  <a:srgbClr val="1A3868"/>
                </a:solidFill>
                <a:ea typeface="+mn-ea"/>
              </a:rPr>
              <a:t>两大类。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 bwMode="auto">
          <a:xfrm>
            <a:off x="500034" y="1500974"/>
            <a:ext cx="5214944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 eaLnBrk="0" hangingPunct="0">
              <a:lnSpc>
                <a:spcPct val="150000"/>
              </a:lnSpc>
              <a:spcBef>
                <a:spcPct val="2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zh-CN" altLang="en-US" sz="2000" b="0" u="none" dirty="0">
                <a:solidFill>
                  <a:srgbClr val="1A3868"/>
                </a:solidFill>
                <a:ea typeface="+mn-ea"/>
              </a:rPr>
              <a:t>由</a:t>
            </a:r>
            <a:r>
              <a:rPr lang="zh-CN" altLang="en-US" sz="2000" b="0" u="none" dirty="0">
                <a:solidFill>
                  <a:srgbClr val="C00000"/>
                </a:solidFill>
                <a:ea typeface="+mn-ea"/>
              </a:rPr>
              <a:t>人工方式</a:t>
            </a:r>
            <a:r>
              <a:rPr lang="zh-CN" altLang="en-US" sz="2000" b="0" u="none" dirty="0">
                <a:solidFill>
                  <a:srgbClr val="1A3868"/>
                </a:solidFill>
                <a:ea typeface="+mn-ea"/>
              </a:rPr>
              <a:t>建立，网管人员将每个目的地址的路径输入路由</a:t>
            </a:r>
            <a:r>
              <a:rPr lang="zh-CN" altLang="en-US" sz="2000" b="0" u="none" dirty="0" smtClean="0">
                <a:solidFill>
                  <a:srgbClr val="1A3868"/>
                </a:solidFill>
                <a:ea typeface="+mn-ea"/>
              </a:rPr>
              <a:t>表</a:t>
            </a:r>
            <a:r>
              <a:rPr lang="zh-CN" altLang="en-US" sz="2000" b="0" u="none" dirty="0" smtClean="0">
                <a:solidFill>
                  <a:srgbClr val="1A3868"/>
                </a:solidFill>
                <a:ea typeface="+mn-ea"/>
              </a:rPr>
              <a:t>。</a:t>
            </a:r>
            <a:endParaRPr lang="en-US" altLang="zh-CN" sz="2000" b="0" u="none" dirty="0">
              <a:solidFill>
                <a:srgbClr val="1A3868"/>
              </a:solidFill>
              <a:ea typeface="+mn-ea"/>
            </a:endParaRPr>
          </a:p>
          <a:p>
            <a:pPr marL="266700" indent="-266700" eaLnBrk="0" hangingPunct="0">
              <a:lnSpc>
                <a:spcPct val="150000"/>
              </a:lnSpc>
              <a:spcBef>
                <a:spcPct val="2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zh-CN" altLang="en-US" sz="2000" b="0" u="none" dirty="0">
                <a:solidFill>
                  <a:srgbClr val="1A3868"/>
                </a:solidFill>
                <a:ea typeface="+mn-ea"/>
              </a:rPr>
              <a:t>网络结构发生变化时，路由表无法自动地</a:t>
            </a:r>
            <a:r>
              <a:rPr lang="zh-CN" altLang="en-US" sz="2000" b="0" u="none" dirty="0" smtClean="0">
                <a:solidFill>
                  <a:srgbClr val="1A3868"/>
                </a:solidFill>
                <a:ea typeface="+mn-ea"/>
              </a:rPr>
              <a:t>更新。</a:t>
            </a:r>
            <a:endParaRPr lang="en-US" altLang="zh-CN" sz="2000" b="0" u="none" dirty="0">
              <a:solidFill>
                <a:srgbClr val="1A3868"/>
              </a:solidFill>
              <a:ea typeface="+mn-ea"/>
            </a:endParaRPr>
          </a:p>
        </p:txBody>
      </p:sp>
      <p:sp>
        <p:nvSpPr>
          <p:cNvPr id="413698" name="矩形 4"/>
          <p:cNvSpPr>
            <a:spLocks noChangeArrowheads="1"/>
          </p:cNvSpPr>
          <p:nvPr/>
        </p:nvSpPr>
        <p:spPr bwMode="auto">
          <a:xfrm>
            <a:off x="428596" y="977900"/>
            <a:ext cx="2357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0" hangingPunct="0">
              <a:spcBef>
                <a:spcPct val="20000"/>
              </a:spcBef>
            </a:pPr>
            <a:r>
              <a:rPr lang="zh-CN" altLang="en-US" sz="2400" u="none" dirty="0">
                <a:solidFill>
                  <a:srgbClr val="007D7A"/>
                </a:solidFill>
              </a:rPr>
              <a:t>静态路由表</a:t>
            </a:r>
            <a:endParaRPr lang="en-US" altLang="zh-CN" sz="2400" u="none" dirty="0">
              <a:solidFill>
                <a:srgbClr val="007D7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内容占位符 2"/>
          <p:cNvSpPr>
            <a:spLocks noGrp="1"/>
          </p:cNvSpPr>
          <p:nvPr>
            <p:ph idx="4294967295"/>
          </p:nvPr>
        </p:nvSpPr>
        <p:spPr>
          <a:xfrm>
            <a:off x="428597" y="1429536"/>
            <a:ext cx="5500725" cy="3144838"/>
          </a:xfrm>
        </p:spPr>
        <p:txBody>
          <a:bodyPr/>
          <a:lstStyle/>
          <a:p>
            <a:pPr marL="266700" indent="-266700">
              <a:lnSpc>
                <a:spcPct val="130000"/>
              </a:lnSpc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在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网络系统运行时，系统将</a:t>
            </a:r>
            <a:r>
              <a:rPr lang="zh-CN" altLang="en-US" sz="2000" kern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自动运行动态路由选择协议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，建立路由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表。</a:t>
            </a:r>
            <a:endParaRPr lang="en-US" altLang="zh-CN" sz="2000" kern="1200" dirty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lnSpc>
                <a:spcPct val="130000"/>
              </a:lnSpc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当互联网结构变化时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，动态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路由选择协议就会自动更新所有路由器中的路由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表。</a:t>
            </a:r>
            <a:endParaRPr lang="en-US" altLang="zh-CN" sz="2000" kern="1200" dirty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lnSpc>
                <a:spcPct val="130000"/>
              </a:lnSpc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不同规模的网络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需选择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不同的动态路由选择协议。</a:t>
            </a:r>
          </a:p>
        </p:txBody>
      </p:sp>
      <p:sp>
        <p:nvSpPr>
          <p:cNvPr id="415746" name="矩形 4"/>
          <p:cNvSpPr>
            <a:spLocks noChangeArrowheads="1"/>
          </p:cNvSpPr>
          <p:nvPr/>
        </p:nvSpPr>
        <p:spPr bwMode="auto">
          <a:xfrm>
            <a:off x="428625" y="896938"/>
            <a:ext cx="25003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eaLnBrk="0" hangingPunct="0">
              <a:spcBef>
                <a:spcPct val="20000"/>
              </a:spcBef>
            </a:pPr>
            <a:r>
              <a:rPr lang="zh-CN" altLang="en-US" sz="2400" u="none">
                <a:solidFill>
                  <a:srgbClr val="007D7A"/>
                </a:solidFill>
              </a:rPr>
              <a:t>动态路由表</a:t>
            </a:r>
            <a:endParaRPr lang="en-US" altLang="zh-CN" sz="2400" u="none">
              <a:solidFill>
                <a:srgbClr val="007D7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16比9模版">
  <a:themeElements>
    <a:clrScheme name="1_16比9模版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1_16比9模版">
      <a:majorFont>
        <a:latin typeface="Constantia"/>
        <a:ea typeface="微软雅黑"/>
        <a:cs typeface=""/>
      </a:majorFont>
      <a:minorFont>
        <a:latin typeface="Constanti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lnDef>
  </a:objectDefaults>
  <a:extraClrSchemeLst>
    <a:extraClrScheme>
      <a:clrScheme name="1_16比9模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比9模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6比9模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比9模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比9模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比9模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比9模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6比9模版">
  <a:themeElements>
    <a:clrScheme name="16比9模版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16比9模版">
      <a:majorFont>
        <a:latin typeface="Constantia"/>
        <a:ea typeface="微软雅黑"/>
        <a:cs typeface=""/>
      </a:majorFont>
      <a:minorFont>
        <a:latin typeface="Constanti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lnDef>
  </a:objectDefaults>
  <a:extraClrSchemeLst>
    <a:extraClrScheme>
      <a:clrScheme name="16比9模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比9模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比9模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比9模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比9模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比9模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比9模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16比9模版">
  <a:themeElements>
    <a:clrScheme name="2_16比9模版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2_16比9模版">
      <a:majorFont>
        <a:latin typeface="Constantia"/>
        <a:ea typeface="微软雅黑"/>
        <a:cs typeface=""/>
      </a:majorFont>
      <a:minorFont>
        <a:latin typeface="Constanti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lnDef>
  </a:objectDefaults>
  <a:extraClrSchemeLst>
    <a:extraClrScheme>
      <a:clrScheme name="2_16比9模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6比9模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《计算机网络技术》母板</Template>
  <TotalTime>8660</TotalTime>
  <Words>1586</Words>
  <Application>Microsoft Office PowerPoint</Application>
  <PresentationFormat>自定义</PresentationFormat>
  <Paragraphs>273</Paragraphs>
  <Slides>24</Slides>
  <Notes>12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1_16比9模版</vt:lpstr>
      <vt:lpstr>16比9模版</vt:lpstr>
      <vt:lpstr>2_16比9模版</vt:lpstr>
      <vt:lpstr>Visio</vt:lpstr>
      <vt:lpstr>计算机网络技术</vt:lpstr>
      <vt:lpstr>幻灯片 2</vt:lpstr>
      <vt:lpstr>幻灯片 3</vt:lpstr>
      <vt:lpstr>幻灯片 4</vt:lpstr>
      <vt:lpstr>路由选择</vt:lpstr>
      <vt:lpstr>路由选择算法的主要参数</vt:lpstr>
      <vt:lpstr>二、路由选择算法</vt:lpstr>
      <vt:lpstr>幻灯片 8</vt:lpstr>
      <vt:lpstr>幻灯片 9</vt:lpstr>
      <vt:lpstr>幻灯片 10</vt:lpstr>
      <vt:lpstr>一个通过3个路由器连接的4个网络的例子</vt:lpstr>
      <vt:lpstr>2. 子网的路由选择</vt:lpstr>
      <vt:lpstr>幻灯片 13</vt:lpstr>
      <vt:lpstr>三、IP路由汇聚</vt:lpstr>
      <vt:lpstr>汇聚之前 路由器RG 的路由表</vt:lpstr>
      <vt:lpstr>地址汇聚过程</vt:lpstr>
      <vt:lpstr>幻灯片 17</vt:lpstr>
      <vt:lpstr>幻灯片 18</vt:lpstr>
      <vt:lpstr>四、路由器功能、结构与工作原理 路由器功能</vt:lpstr>
      <vt:lpstr>路由器的结构与工作原理</vt:lpstr>
      <vt:lpstr>路由选择处理机</vt:lpstr>
      <vt:lpstr>分组处理与交换部分</vt:lpstr>
      <vt:lpstr>转发分组的速率</vt:lpstr>
      <vt:lpstr>排队队列</vt:lpstr>
    </vt:vector>
  </TitlesOfParts>
  <Company>tonecom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文件传输协议（一）</dc:title>
  <dc:creator>xjd</dc:creator>
  <cp:lastModifiedBy>微软用户</cp:lastModifiedBy>
  <cp:revision>1050</cp:revision>
  <cp:lastPrinted>1999-06-03T07:41:47Z</cp:lastPrinted>
  <dcterms:created xsi:type="dcterms:W3CDTF">1999-05-31T06:37:31Z</dcterms:created>
  <dcterms:modified xsi:type="dcterms:W3CDTF">2014-05-27T06:54:02Z</dcterms:modified>
</cp:coreProperties>
</file>